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6"/>
  </p:notesMasterIdLst>
  <p:sldIdLst>
    <p:sldId id="256" r:id="rId2"/>
    <p:sldId id="258" r:id="rId3"/>
    <p:sldId id="539" r:id="rId4"/>
    <p:sldId id="259" r:id="rId5"/>
    <p:sldId id="260" r:id="rId6"/>
    <p:sldId id="267" r:id="rId7"/>
    <p:sldId id="268" r:id="rId8"/>
    <p:sldId id="269" r:id="rId9"/>
    <p:sldId id="287" r:id="rId10"/>
    <p:sldId id="288" r:id="rId11"/>
    <p:sldId id="540" r:id="rId12"/>
    <p:sldId id="261" r:id="rId13"/>
    <p:sldId id="262" r:id="rId14"/>
    <p:sldId id="263" r:id="rId15"/>
    <p:sldId id="264" r:id="rId16"/>
    <p:sldId id="266" r:id="rId17"/>
    <p:sldId id="541" r:id="rId18"/>
    <p:sldId id="270" r:id="rId19"/>
    <p:sldId id="289" r:id="rId20"/>
    <p:sldId id="292" r:id="rId21"/>
    <p:sldId id="542" r:id="rId22"/>
    <p:sldId id="272" r:id="rId23"/>
    <p:sldId id="271" r:id="rId24"/>
    <p:sldId id="519" r:id="rId25"/>
    <p:sldId id="520" r:id="rId26"/>
    <p:sldId id="543" r:id="rId27"/>
    <p:sldId id="532" r:id="rId28"/>
    <p:sldId id="531" r:id="rId29"/>
    <p:sldId id="533" r:id="rId30"/>
    <p:sldId id="530" r:id="rId31"/>
    <p:sldId id="534" r:id="rId32"/>
    <p:sldId id="535" r:id="rId33"/>
    <p:sldId id="536" r:id="rId34"/>
    <p:sldId id="537" r:id="rId35"/>
    <p:sldId id="538" r:id="rId36"/>
    <p:sldId id="544" r:id="rId37"/>
    <p:sldId id="549" r:id="rId38"/>
    <p:sldId id="524" r:id="rId39"/>
    <p:sldId id="525" r:id="rId40"/>
    <p:sldId id="526" r:id="rId41"/>
    <p:sldId id="527" r:id="rId42"/>
    <p:sldId id="545" r:id="rId43"/>
    <p:sldId id="546" r:id="rId44"/>
    <p:sldId id="547" r:id="rId45"/>
    <p:sldId id="548" r:id="rId46"/>
    <p:sldId id="334" r:id="rId47"/>
    <p:sldId id="326" r:id="rId48"/>
    <p:sldId id="322" r:id="rId49"/>
    <p:sldId id="335" r:id="rId50"/>
    <p:sldId id="331" r:id="rId51"/>
    <p:sldId id="337" r:id="rId52"/>
    <p:sldId id="329" r:id="rId53"/>
    <p:sldId id="389" r:id="rId54"/>
    <p:sldId id="265" r:id="rId55"/>
  </p:sldIdLst>
  <p:sldSz cx="18288000" cy="10287000"/>
  <p:notesSz cx="6858000" cy="9144000"/>
  <p:embeddedFontLst>
    <p:embeddedFont>
      <p:font typeface="Biryani Bold" panose="020B0604020202020204" charset="0"/>
      <p:regular r:id="rId57"/>
    </p:embeddedFont>
    <p:embeddedFont>
      <p:font typeface="Biryani Bold Bold" panose="020B0604020202020204" charset="0"/>
      <p:regular r:id="rId58"/>
    </p:embeddedFont>
    <p:embeddedFont>
      <p:font typeface="Open Sauce" panose="020B0604020202020204" charset="0"/>
      <p:regular r:id="rId59"/>
    </p:embeddedFont>
    <p:embeddedFont>
      <p:font typeface="Tahoma" panose="020B0604030504040204" pitchFamily="34" charset="0"/>
      <p:regular r:id="rId60"/>
      <p:bold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191" autoAdjust="0"/>
    <p:restoredTop sz="94622" autoAdjust="0"/>
  </p:normalViewPr>
  <p:slideViewPr>
    <p:cSldViewPr>
      <p:cViewPr varScale="1">
        <p:scale>
          <a:sx n="46" d="100"/>
          <a:sy n="46" d="100"/>
        </p:scale>
        <p:origin x="810"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4C265C3-DB96-4D86-BE82-D03D51EEF5E3}" type="datetimeFigureOut">
              <a:rPr lang="en-US" smtClean="0"/>
              <a:t>2/18/2025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14FEA7-50A8-4CED-AA77-E16B4D34BF30}" type="slidenum">
              <a:rPr lang="en-US" smtClean="0"/>
              <a:t>‹Nº›</a:t>
            </a:fld>
            <a:endParaRPr lang="en-US"/>
          </a:p>
        </p:txBody>
      </p:sp>
    </p:spTree>
    <p:extLst>
      <p:ext uri="{BB962C8B-B14F-4D97-AF65-F5344CB8AC3E}">
        <p14:creationId xmlns:p14="http://schemas.microsoft.com/office/powerpoint/2010/main" val="19475138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214FEA7-50A8-4CED-AA77-E16B4D34BF30}" type="slidenum">
              <a:rPr lang="en-US" smtClean="0"/>
              <a:t>27</a:t>
            </a:fld>
            <a:endParaRPr lang="en-US"/>
          </a:p>
        </p:txBody>
      </p:sp>
    </p:spTree>
    <p:extLst>
      <p:ext uri="{BB962C8B-B14F-4D97-AF65-F5344CB8AC3E}">
        <p14:creationId xmlns:p14="http://schemas.microsoft.com/office/powerpoint/2010/main" val="5955497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214FEA7-50A8-4CED-AA77-E16B4D34BF30}" type="slidenum">
              <a:rPr lang="en-US" smtClean="0"/>
              <a:t>30</a:t>
            </a:fld>
            <a:endParaRPr lang="en-US"/>
          </a:p>
        </p:txBody>
      </p:sp>
    </p:spTree>
    <p:extLst>
      <p:ext uri="{BB962C8B-B14F-4D97-AF65-F5344CB8AC3E}">
        <p14:creationId xmlns:p14="http://schemas.microsoft.com/office/powerpoint/2010/main" val="2753017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214FEA7-50A8-4CED-AA77-E16B4D34BF30}" type="slidenum">
              <a:rPr lang="en-US" smtClean="0"/>
              <a:t>40</a:t>
            </a:fld>
            <a:endParaRPr lang="en-US"/>
          </a:p>
        </p:txBody>
      </p:sp>
    </p:spTree>
    <p:extLst>
      <p:ext uri="{BB962C8B-B14F-4D97-AF65-F5344CB8AC3E}">
        <p14:creationId xmlns:p14="http://schemas.microsoft.com/office/powerpoint/2010/main" val="2975216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A75F5F6-2311-A8FC-667A-F93B2546E03B}"/>
              </a:ext>
            </a:extLst>
          </p:cNvPr>
          <p:cNvSpPr>
            <a:spLocks noGrp="1" noChangeArrowheads="1"/>
          </p:cNvSpPr>
          <p:nvPr>
            <p:ph type="sldNum" sz="quarter" idx="5"/>
          </p:nvPr>
        </p:nvSpPr>
        <p:spPr>
          <a:ln/>
        </p:spPr>
        <p:txBody>
          <a:bodyPr/>
          <a:lstStyle/>
          <a:p>
            <a:fld id="{24AF7FA6-CFF7-471C-BEB0-5A39C4680F7D}" type="slidenum">
              <a:rPr lang="es-MX" altLang="en-US"/>
              <a:pPr/>
              <a:t>46</a:t>
            </a:fld>
            <a:endParaRPr lang="es-MX" altLang="en-US"/>
          </a:p>
        </p:txBody>
      </p:sp>
      <p:sp>
        <p:nvSpPr>
          <p:cNvPr id="274434" name="Rectangle 2">
            <a:extLst>
              <a:ext uri="{FF2B5EF4-FFF2-40B4-BE49-F238E27FC236}">
                <a16:creationId xmlns:a16="http://schemas.microsoft.com/office/drawing/2014/main" id="{B8947693-BB1A-0B4D-002C-C78B94C0BB03}"/>
              </a:ext>
            </a:extLst>
          </p:cNvPr>
          <p:cNvSpPr>
            <a:spLocks noGrp="1" noRot="1" noChangeAspect="1" noChangeArrowheads="1" noTextEdit="1"/>
          </p:cNvSpPr>
          <p:nvPr>
            <p:ph type="sldImg"/>
          </p:nvPr>
        </p:nvSpPr>
        <p:spPr>
          <a:ln/>
        </p:spPr>
      </p:sp>
      <p:sp>
        <p:nvSpPr>
          <p:cNvPr id="274435" name="Rectangle 3">
            <a:extLst>
              <a:ext uri="{FF2B5EF4-FFF2-40B4-BE49-F238E27FC236}">
                <a16:creationId xmlns:a16="http://schemas.microsoft.com/office/drawing/2014/main" id="{EB195E06-8655-7227-8F25-6762A89E4DAF}"/>
              </a:ext>
            </a:extLst>
          </p:cNvPr>
          <p:cNvSpPr>
            <a:spLocks noGrp="1" noChangeArrowheads="1"/>
          </p:cNvSpPr>
          <p:nvPr>
            <p:ph type="body" idx="1"/>
          </p:nvPr>
        </p:nvSpPr>
        <p:spPr/>
        <p:txBody>
          <a:bodyPr/>
          <a:lstStyle/>
          <a:p>
            <a:r>
              <a:rPr lang="es-MX" altLang="en-US">
                <a:cs typeface="Arial" panose="020B0604020202020204" pitchFamily="34" charset="0"/>
              </a:rPr>
              <a:t>Según muestra esta foto, la electricidad viene del tomacorriente que se encuentra en la pared, fluye a través del cable y luego llega a la sierra. Entonces sigue la trayectoria, la electricidad va a través de la sierra, al alambre y regresa al tomacorriente. A esto se le conoce como un "circuito completo." Para que una herramienta eléctrica funcione correctamente la electricidad debe hacer una trayectoria completa y de esta manera completa el circuito.</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7FDAD23-415B-EC92-7C53-C0F1365457A4}"/>
              </a:ext>
            </a:extLst>
          </p:cNvPr>
          <p:cNvSpPr>
            <a:spLocks noGrp="1" noChangeArrowheads="1"/>
          </p:cNvSpPr>
          <p:nvPr>
            <p:ph type="sldNum" sz="quarter" idx="5"/>
          </p:nvPr>
        </p:nvSpPr>
        <p:spPr>
          <a:ln/>
        </p:spPr>
        <p:txBody>
          <a:bodyPr/>
          <a:lstStyle/>
          <a:p>
            <a:fld id="{867BE9E7-C288-4F66-AFE1-11D47430D98B}" type="slidenum">
              <a:rPr lang="es-MX" altLang="en-US"/>
              <a:pPr/>
              <a:t>47</a:t>
            </a:fld>
            <a:endParaRPr lang="es-MX" altLang="en-US"/>
          </a:p>
        </p:txBody>
      </p:sp>
      <p:sp>
        <p:nvSpPr>
          <p:cNvPr id="275458" name="Rectangle 2">
            <a:extLst>
              <a:ext uri="{FF2B5EF4-FFF2-40B4-BE49-F238E27FC236}">
                <a16:creationId xmlns:a16="http://schemas.microsoft.com/office/drawing/2014/main" id="{3B9B0429-3FCA-06F4-9F20-AD4E9EC4168E}"/>
              </a:ext>
            </a:extLst>
          </p:cNvPr>
          <p:cNvSpPr>
            <a:spLocks noGrp="1" noRot="1" noChangeAspect="1" noChangeArrowheads="1" noTextEdit="1"/>
          </p:cNvSpPr>
          <p:nvPr>
            <p:ph type="sldImg"/>
          </p:nvPr>
        </p:nvSpPr>
        <p:spPr>
          <a:ln/>
        </p:spPr>
      </p:sp>
      <p:sp>
        <p:nvSpPr>
          <p:cNvPr id="275459" name="Rectangle 3">
            <a:extLst>
              <a:ext uri="{FF2B5EF4-FFF2-40B4-BE49-F238E27FC236}">
                <a16:creationId xmlns:a16="http://schemas.microsoft.com/office/drawing/2014/main" id="{6A9F3635-5FEF-F787-4405-62E17CB760D0}"/>
              </a:ext>
            </a:extLst>
          </p:cNvPr>
          <p:cNvSpPr>
            <a:spLocks noGrp="1" noChangeArrowheads="1"/>
          </p:cNvSpPr>
          <p:nvPr>
            <p:ph type="body" idx="1"/>
          </p:nvPr>
        </p:nvSpPr>
        <p:spPr/>
        <p:txBody>
          <a:bodyPr/>
          <a:lstStyle/>
          <a:p>
            <a:r>
              <a:rPr lang="es-PR" altLang="en-US">
                <a:cs typeface="Arial" panose="020B0604020202020204" pitchFamily="34" charset="0"/>
              </a:rPr>
              <a:t>Si tiene una herramienta defectuosa, un alambre rasgado, un toma corriente dañado u otro peligro eléctrico, usted puede hacer contacto con la corriente eléctrica. </a:t>
            </a:r>
          </a:p>
          <a:p>
            <a:endParaRPr lang="es-PR" altLang="en-US">
              <a:cs typeface="Arial" panose="020B0604020202020204" pitchFamily="34" charset="0"/>
            </a:endParaRPr>
          </a:p>
          <a:p>
            <a:r>
              <a:rPr lang="es-PR" altLang="en-US">
                <a:cs typeface="Arial" panose="020B0604020202020204" pitchFamily="34" charset="0"/>
              </a:rPr>
              <a:t>Existen 3 tipos de lesiones eléctricas: choques eléctricos, electrocución y quemaduras. Usted puede recibir un choque eléctrico; tener quemaduras causadas por el paso de corriente eléctrica en su cuerpo o causadas por el contacto de alguna parte de su cuerpo con un conductor o equipo eléctrico sobre calentado; electrocutarse y morir. En adición, uno se puede caer de una superficie elevada, como una escalera, como resultado de un peligro eléctrico. Nota: las quemaduras ocurren usualmente en las manos. Las quemaduras ocurren cuando los cables eléctricos o los equipos se usan o mantienen indebidamente. Las quemaduras eléctricas causan daño al tejido y son el resultado del calor generado por la corriente que corre a través del cuerpo. Las quemaduras por arco eléctrico (conocidas en inglés como “flash burns”) son causadas por las altas temperaturas cerca del cuerpo producidas por un arco eléctrico. Las quemaduras por contacto termal ocurren cuando la piel entra en contacto con equipos eléctricos sobrecalentados o cuando la ropa se enciende con la electricidad.</a:t>
            </a:r>
            <a:endParaRPr lang="es-PR" altLang="en-US"/>
          </a:p>
          <a:p>
            <a:endParaRPr lang="es-PR"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1F32B407-A556-8D73-1512-32D1AB704212}"/>
              </a:ext>
            </a:extLst>
          </p:cNvPr>
          <p:cNvSpPr>
            <a:spLocks noGrp="1" noChangeArrowheads="1"/>
          </p:cNvSpPr>
          <p:nvPr>
            <p:ph type="sldNum" sz="quarter" idx="5"/>
          </p:nvPr>
        </p:nvSpPr>
        <p:spPr>
          <a:ln/>
        </p:spPr>
        <p:txBody>
          <a:bodyPr/>
          <a:lstStyle/>
          <a:p>
            <a:fld id="{23CD2AFA-1D81-4D74-BCE2-275B92D25B75}" type="slidenum">
              <a:rPr lang="es-MX" altLang="en-US"/>
              <a:pPr/>
              <a:t>48</a:t>
            </a:fld>
            <a:endParaRPr lang="es-MX" altLang="en-US"/>
          </a:p>
        </p:txBody>
      </p:sp>
      <p:sp>
        <p:nvSpPr>
          <p:cNvPr id="98306" name="Rectangle 2">
            <a:extLst>
              <a:ext uri="{FF2B5EF4-FFF2-40B4-BE49-F238E27FC236}">
                <a16:creationId xmlns:a16="http://schemas.microsoft.com/office/drawing/2014/main" id="{A097E566-D504-A857-D03B-1762285064E1}"/>
              </a:ext>
            </a:extLst>
          </p:cNvPr>
          <p:cNvSpPr>
            <a:spLocks noGrp="1" noRot="1" noChangeAspect="1" noChangeArrowheads="1" noTextEdit="1"/>
          </p:cNvSpPr>
          <p:nvPr>
            <p:ph type="sldImg"/>
          </p:nvPr>
        </p:nvSpPr>
        <p:spPr>
          <a:ln/>
        </p:spPr>
      </p:sp>
      <p:sp>
        <p:nvSpPr>
          <p:cNvPr id="98307" name="Rectangle 3">
            <a:extLst>
              <a:ext uri="{FF2B5EF4-FFF2-40B4-BE49-F238E27FC236}">
                <a16:creationId xmlns:a16="http://schemas.microsoft.com/office/drawing/2014/main" id="{E51A866C-855F-CFDD-0F7D-5905112D32B9}"/>
              </a:ext>
            </a:extLst>
          </p:cNvPr>
          <p:cNvSpPr>
            <a:spLocks noGrp="1" noChangeArrowheads="1"/>
          </p:cNvSpPr>
          <p:nvPr>
            <p:ph type="body" idx="1"/>
          </p:nvPr>
        </p:nvSpPr>
        <p:spPr/>
        <p:txBody>
          <a:bodyPr/>
          <a:lstStyle/>
          <a:p>
            <a:r>
              <a:rPr lang="es-MX" altLang="en-US">
                <a:cs typeface="Arial" panose="020B0604020202020204" pitchFamily="34" charset="0"/>
              </a:rPr>
              <a:t>Para reducir los riesgos de entrar en contacto con la corriente eléctrica, debe aprender a reconocer e identificar los peligros eléctricos. Una vez identifique el peligro, éste se debe corregir. Si usted no está cualificado y no tiene las habilidades y las capacidades para corregir el peligro, entonces debe reportarlo a su jefe inmediato, supervisor o a alguien que pueda corregir el peligro.</a:t>
            </a:r>
            <a:endParaRPr lang="es-MX" altLang="en-US"/>
          </a:p>
          <a:p>
            <a:endParaRPr lang="es-MX" altLang="en-US"/>
          </a:p>
          <a:p>
            <a:r>
              <a:rPr lang="es-MX" altLang="en-US">
                <a:cs typeface="Arial" panose="020B0604020202020204" pitchFamily="34" charset="0"/>
              </a:rPr>
              <a:t>El propósito de este programa es demostrarle los peligros comunes de modo que los reconozca y pueda corregirlos. Reconocer el peligro es “la clave”. Es mejor reconocer los peligros eléctricos antes de que puedan hacerle daño a usted u otro compañero de trabajo.</a:t>
            </a:r>
          </a:p>
          <a:p>
            <a:endParaRPr lang="es-MX" altLang="en-US"/>
          </a:p>
          <a:p>
            <a:r>
              <a:rPr lang="es-MX" altLang="en-US">
                <a:cs typeface="Arial" panose="020B0604020202020204" pitchFamily="34" charset="0"/>
              </a:rPr>
              <a:t>Revisaremos cada uno de los siguientes peligros eléctricos que comúnmente se encuentran en los sitios de construcción:</a:t>
            </a:r>
            <a:endParaRPr lang="es-MX" altLang="en-US"/>
          </a:p>
          <a:p>
            <a:pPr>
              <a:buFontTx/>
              <a:buChar char="•"/>
            </a:pPr>
            <a:r>
              <a:rPr lang="en-US" altLang="en-US"/>
              <a:t>Conectar a </a:t>
            </a:r>
            <a:r>
              <a:rPr lang="es-MX" altLang="en-US"/>
              <a:t>tierra i</a:t>
            </a:r>
            <a:r>
              <a:rPr lang="en-US" altLang="en-US"/>
              <a:t>na</a:t>
            </a:r>
            <a:r>
              <a:rPr lang="es-MX" altLang="en-US"/>
              <a:t>propia</a:t>
            </a:r>
            <a:r>
              <a:rPr lang="en-US" altLang="en-US"/>
              <a:t>damente</a:t>
            </a:r>
            <a:endParaRPr lang="es-MX" altLang="en-US"/>
          </a:p>
          <a:p>
            <a:pPr>
              <a:buFontTx/>
              <a:buChar char="•"/>
            </a:pPr>
            <a:r>
              <a:rPr lang="es-MX" altLang="en-US"/>
              <a:t>Partes eléctricas expuestas </a:t>
            </a:r>
          </a:p>
          <a:p>
            <a:pPr>
              <a:buFontTx/>
              <a:buChar char="•"/>
            </a:pPr>
            <a:r>
              <a:rPr lang="es-MX" altLang="en-US"/>
              <a:t>Cableado inadecuado</a:t>
            </a:r>
          </a:p>
          <a:p>
            <a:pPr>
              <a:buFontTx/>
              <a:buChar char="•"/>
            </a:pPr>
            <a:r>
              <a:rPr lang="es-MX" altLang="en-US"/>
              <a:t>Proximidad poco segura a líneas de tendido eléctrico</a:t>
            </a:r>
          </a:p>
          <a:p>
            <a:pPr>
              <a:buFontTx/>
              <a:buChar char="•"/>
            </a:pPr>
            <a:r>
              <a:rPr lang="es-MX" altLang="en-US"/>
              <a:t>Aislamiento dañado</a:t>
            </a:r>
          </a:p>
          <a:p>
            <a:pPr>
              <a:buFontTx/>
              <a:buChar char="•"/>
            </a:pPr>
            <a:r>
              <a:rPr lang="es-MX" altLang="en-US"/>
              <a:t>Circuitos sobrecargados</a:t>
            </a:r>
          </a:p>
          <a:p>
            <a:pPr>
              <a:buFontTx/>
              <a:buChar char="•"/>
            </a:pPr>
            <a:r>
              <a:rPr lang="es-MX" altLang="en-US"/>
              <a:t>Trabajar con equipo eléctrico en condiciones mojadas o muy húmedas</a:t>
            </a:r>
          </a:p>
          <a:p>
            <a:pPr>
              <a:buFontTx/>
              <a:buChar char="•"/>
            </a:pPr>
            <a:r>
              <a:rPr lang="es-MX" altLang="en-US"/>
              <a:t>Herramientas y equipo dañado</a:t>
            </a:r>
          </a:p>
          <a:p>
            <a:endParaRPr lang="es-MX"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E4AEF0F-9C5A-5553-ACE4-283C28639239}"/>
              </a:ext>
            </a:extLst>
          </p:cNvPr>
          <p:cNvSpPr>
            <a:spLocks noGrp="1" noChangeArrowheads="1"/>
          </p:cNvSpPr>
          <p:nvPr>
            <p:ph type="sldNum" sz="quarter" idx="5"/>
          </p:nvPr>
        </p:nvSpPr>
        <p:spPr>
          <a:ln/>
        </p:spPr>
        <p:txBody>
          <a:bodyPr/>
          <a:lstStyle/>
          <a:p>
            <a:fld id="{971D9A9C-3420-4EFF-BAAA-F43601EED12A}" type="slidenum">
              <a:rPr lang="es-MX" altLang="en-US"/>
              <a:pPr/>
              <a:t>49</a:t>
            </a:fld>
            <a:endParaRPr lang="es-MX" altLang="en-US"/>
          </a:p>
        </p:txBody>
      </p:sp>
      <p:sp>
        <p:nvSpPr>
          <p:cNvPr id="179202" name="Rectangle 2">
            <a:extLst>
              <a:ext uri="{FF2B5EF4-FFF2-40B4-BE49-F238E27FC236}">
                <a16:creationId xmlns:a16="http://schemas.microsoft.com/office/drawing/2014/main" id="{590F3387-86D1-399D-B65F-8A5FDD0C183F}"/>
              </a:ext>
            </a:extLst>
          </p:cNvPr>
          <p:cNvSpPr>
            <a:spLocks noGrp="1" noRot="1" noChangeAspect="1" noChangeArrowheads="1" noTextEdit="1"/>
          </p:cNvSpPr>
          <p:nvPr>
            <p:ph type="sldImg"/>
          </p:nvPr>
        </p:nvSpPr>
        <p:spPr>
          <a:ln/>
        </p:spPr>
      </p:sp>
      <p:sp>
        <p:nvSpPr>
          <p:cNvPr id="179203" name="Rectangle 3">
            <a:extLst>
              <a:ext uri="{FF2B5EF4-FFF2-40B4-BE49-F238E27FC236}">
                <a16:creationId xmlns:a16="http://schemas.microsoft.com/office/drawing/2014/main" id="{1DFF93AA-B5DE-B902-5278-C9D3F2ADCF8C}"/>
              </a:ext>
            </a:extLst>
          </p:cNvPr>
          <p:cNvSpPr>
            <a:spLocks noGrp="1" noChangeArrowheads="1"/>
          </p:cNvSpPr>
          <p:nvPr>
            <p:ph type="body" idx="1"/>
          </p:nvPr>
        </p:nvSpPr>
        <p:spPr/>
        <p:txBody>
          <a:bodyPr/>
          <a:lstStyle/>
          <a:p>
            <a:r>
              <a:rPr lang="es-PR" altLang="en-US"/>
              <a:t>Conectar a tierra es el proceso mediante el cual se elimina el voltaje no deseado. La conexión a tierra es una conexión eléctrica física a la tierra. Esto permite que el voltaje se disipe a la tierra en vez de pasar a través de un trabajador, causándole posiblemente una lesión.</a:t>
            </a:r>
          </a:p>
          <a:p>
            <a:endParaRPr lang="es-PR"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BAC7DC04-8897-33C8-EAB4-0D10E5F8C635}"/>
              </a:ext>
            </a:extLst>
          </p:cNvPr>
          <p:cNvSpPr>
            <a:spLocks noGrp="1" noChangeArrowheads="1"/>
          </p:cNvSpPr>
          <p:nvPr>
            <p:ph type="sldNum" sz="quarter" idx="5"/>
          </p:nvPr>
        </p:nvSpPr>
        <p:spPr>
          <a:ln/>
        </p:spPr>
        <p:txBody>
          <a:bodyPr/>
          <a:lstStyle/>
          <a:p>
            <a:fld id="{E2CBE762-5EC6-4300-8B10-531DBE1C9C75}" type="slidenum">
              <a:rPr lang="es-MX" altLang="en-US"/>
              <a:pPr/>
              <a:t>50</a:t>
            </a:fld>
            <a:endParaRPr lang="es-MX" altLang="en-US"/>
          </a:p>
        </p:txBody>
      </p:sp>
      <p:sp>
        <p:nvSpPr>
          <p:cNvPr id="232450" name="Rectangle 2">
            <a:extLst>
              <a:ext uri="{FF2B5EF4-FFF2-40B4-BE49-F238E27FC236}">
                <a16:creationId xmlns:a16="http://schemas.microsoft.com/office/drawing/2014/main" id="{E724AB0A-E2FD-FA30-1F8F-763CD36F8142}"/>
              </a:ext>
            </a:extLst>
          </p:cNvPr>
          <p:cNvSpPr>
            <a:spLocks noGrp="1" noRot="1" noChangeAspect="1" noChangeArrowheads="1" noTextEdit="1"/>
          </p:cNvSpPr>
          <p:nvPr>
            <p:ph type="sldImg"/>
          </p:nvPr>
        </p:nvSpPr>
        <p:spPr>
          <a:ln/>
        </p:spPr>
      </p:sp>
      <p:sp>
        <p:nvSpPr>
          <p:cNvPr id="232451" name="Rectangle 3">
            <a:extLst>
              <a:ext uri="{FF2B5EF4-FFF2-40B4-BE49-F238E27FC236}">
                <a16:creationId xmlns:a16="http://schemas.microsoft.com/office/drawing/2014/main" id="{59185D12-AE6E-151A-B0E6-9F4AD71DCEDA}"/>
              </a:ext>
            </a:extLst>
          </p:cNvPr>
          <p:cNvSpPr>
            <a:spLocks noGrp="1" noChangeArrowheads="1"/>
          </p:cNvSpPr>
          <p:nvPr>
            <p:ph type="body" idx="1"/>
          </p:nvPr>
        </p:nvSpPr>
        <p:spPr/>
        <p:txBody>
          <a:bodyPr/>
          <a:lstStyle/>
          <a:p>
            <a:r>
              <a:rPr lang="es-MX" altLang="en-US">
                <a:cs typeface="Arial" panose="020B0604020202020204" pitchFamily="34" charset="0"/>
              </a:rPr>
              <a:t>Cuando las cubiertas de los paneles eléctricos o del equipo están rotas, incompletas o no las tiene se crea un peligro muy serio. Algunos peligros de electrocución que deben tener en consideración son:</a:t>
            </a:r>
          </a:p>
          <a:p>
            <a:endParaRPr lang="es-MX" altLang="en-US">
              <a:solidFill>
                <a:srgbClr val="000000"/>
              </a:solidFill>
              <a:cs typeface="Arial" panose="020B0604020202020204" pitchFamily="34" charset="0"/>
            </a:endParaRPr>
          </a:p>
          <a:p>
            <a:pPr>
              <a:buFontTx/>
              <a:buChar char="•"/>
            </a:pPr>
            <a:r>
              <a:rPr lang="es-MX" altLang="en-US">
                <a:solidFill>
                  <a:srgbClr val="000000"/>
                </a:solidFill>
                <a:cs typeface="Arial" panose="020B0604020202020204" pitchFamily="34" charset="0"/>
              </a:rPr>
              <a:t>Alambres y otras partes eléctricas que estén expuestas.</a:t>
            </a:r>
          </a:p>
          <a:p>
            <a:pPr>
              <a:buFontTx/>
              <a:buChar char="•"/>
            </a:pPr>
            <a:r>
              <a:rPr lang="es-MX" altLang="en-US">
                <a:solidFill>
                  <a:srgbClr val="000000"/>
                </a:solidFill>
                <a:cs typeface="Arial" panose="020B0604020202020204" pitchFamily="34" charset="0"/>
              </a:rPr>
              <a:t>Cubiertas inexistentes en un cableado o interruptor automático. </a:t>
            </a:r>
          </a:p>
          <a:p>
            <a:pPr>
              <a:buFontTx/>
              <a:buChar char="•"/>
            </a:pPr>
            <a:r>
              <a:rPr lang="es-MX" altLang="en-US">
                <a:solidFill>
                  <a:srgbClr val="000000"/>
                </a:solidFill>
                <a:cs typeface="Arial" panose="020B0604020202020204" pitchFamily="34" charset="0"/>
              </a:rPr>
              <a:t>La falta de un interruptor en una caja de panel que expone los alambres y los terminales. </a:t>
            </a:r>
          </a:p>
          <a:p>
            <a:pPr>
              <a:buFontTx/>
              <a:buChar char="•"/>
            </a:pPr>
            <a:r>
              <a:rPr lang="es-MX" altLang="en-US">
                <a:solidFill>
                  <a:srgbClr val="000000"/>
                </a:solidFill>
                <a:cs typeface="Arial" panose="020B0604020202020204" pitchFamily="34" charset="0"/>
              </a:rPr>
              <a:t>Alambres de tendido eléctrico en un sitio de trabajo que pueden estar expuestos. </a:t>
            </a:r>
          </a:p>
          <a:p>
            <a:pPr>
              <a:buFontTx/>
              <a:buChar char="•"/>
            </a:pPr>
            <a:r>
              <a:rPr lang="es-MX" altLang="en-US">
                <a:solidFill>
                  <a:srgbClr val="000000"/>
                </a:solidFill>
                <a:cs typeface="Arial" panose="020B0604020202020204" pitchFamily="34" charset="0"/>
              </a:rPr>
              <a:t>Terminales eléctricos expuestos en motores, enseres y equipo eléctrico. </a:t>
            </a:r>
          </a:p>
          <a:p>
            <a:pPr>
              <a:buFontTx/>
              <a:buChar char="•"/>
            </a:pPr>
            <a:r>
              <a:rPr lang="es-MX" altLang="en-US">
                <a:solidFill>
                  <a:srgbClr val="000000"/>
                </a:solidFill>
                <a:cs typeface="Arial" panose="020B0604020202020204" pitchFamily="34" charset="0"/>
              </a:rPr>
              <a:t>Un equipo antiguo que pueda tener partes eléctricas expuestas.</a:t>
            </a:r>
          </a:p>
          <a:p>
            <a:endParaRPr lang="es-MX" altLang="en-US">
              <a:solidFill>
                <a:srgbClr val="000000"/>
              </a:solidFill>
            </a:endParaRPr>
          </a:p>
          <a:p>
            <a:r>
              <a:rPr lang="es-MX" altLang="en-US">
                <a:solidFill>
                  <a:srgbClr val="000000"/>
                </a:solidFill>
                <a:cs typeface="Arial" panose="020B0604020202020204" pitchFamily="34" charset="0"/>
              </a:rPr>
              <a:t>Si usted hace contacto con partes eléctricas que tienen corriente, usted recibirá una descarga eléctrica y posiblemente se lastime seriamente o muera.</a:t>
            </a:r>
            <a:endParaRPr lang="es-MX" altLang="en-US">
              <a:solidFill>
                <a:srgbClr val="000000"/>
              </a:solidFill>
            </a:endParaRPr>
          </a:p>
          <a:p>
            <a:endParaRPr lang="es-MX" altLang="en-US">
              <a:solidFill>
                <a:srgbClr val="000000"/>
              </a:solidFill>
            </a:endParaRPr>
          </a:p>
          <a:p>
            <a:r>
              <a:rPr lang="es-MX" altLang="en-US">
                <a:cs typeface="Arial" panose="020B0604020202020204" pitchFamily="34" charset="0"/>
              </a:rPr>
              <a:t>Usted necesita saber que un componente eléctrico expuesto es un peligro. Si usted observa esas condiciones, repórtelas a su supervisor inmediatamente.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B210F38-D1D7-F366-9E35-09178F351F9C}"/>
              </a:ext>
            </a:extLst>
          </p:cNvPr>
          <p:cNvSpPr>
            <a:spLocks noGrp="1" noChangeArrowheads="1"/>
          </p:cNvSpPr>
          <p:nvPr>
            <p:ph type="sldNum" sz="quarter" idx="5"/>
          </p:nvPr>
        </p:nvSpPr>
        <p:spPr>
          <a:ln/>
        </p:spPr>
        <p:txBody>
          <a:bodyPr/>
          <a:lstStyle/>
          <a:p>
            <a:fld id="{BA223EF2-DC65-4B1F-B942-8639108E0598}" type="slidenum">
              <a:rPr lang="es-MX" altLang="en-US"/>
              <a:pPr/>
              <a:t>51</a:t>
            </a:fld>
            <a:endParaRPr lang="es-MX" altLang="en-US"/>
          </a:p>
        </p:txBody>
      </p:sp>
      <p:sp>
        <p:nvSpPr>
          <p:cNvPr id="233474" name="Rectangle 2">
            <a:extLst>
              <a:ext uri="{FF2B5EF4-FFF2-40B4-BE49-F238E27FC236}">
                <a16:creationId xmlns:a16="http://schemas.microsoft.com/office/drawing/2014/main" id="{1820AD95-2481-F505-CAFE-281437D0F4F4}"/>
              </a:ext>
            </a:extLst>
          </p:cNvPr>
          <p:cNvSpPr>
            <a:spLocks noGrp="1" noRot="1" noChangeAspect="1" noChangeArrowheads="1" noTextEdit="1"/>
          </p:cNvSpPr>
          <p:nvPr>
            <p:ph type="sldImg"/>
          </p:nvPr>
        </p:nvSpPr>
        <p:spPr>
          <a:ln/>
        </p:spPr>
      </p:sp>
      <p:sp>
        <p:nvSpPr>
          <p:cNvPr id="233475" name="Rectangle 3">
            <a:extLst>
              <a:ext uri="{FF2B5EF4-FFF2-40B4-BE49-F238E27FC236}">
                <a16:creationId xmlns:a16="http://schemas.microsoft.com/office/drawing/2014/main" id="{89934CCC-2ACE-F66A-16AB-E77453E945E8}"/>
              </a:ext>
            </a:extLst>
          </p:cNvPr>
          <p:cNvSpPr>
            <a:spLocks noGrp="1" noChangeArrowheads="1"/>
          </p:cNvSpPr>
          <p:nvPr>
            <p:ph type="body" idx="1"/>
          </p:nvPr>
        </p:nvSpPr>
        <p:spPr/>
        <p:txBody>
          <a:bodyPr/>
          <a:lstStyle/>
          <a:p>
            <a:r>
              <a:rPr lang="es-MX" altLang="en-US">
                <a:cs typeface="Arial" panose="020B0604020202020204" pitchFamily="34" charset="0"/>
              </a:rPr>
              <a:t>En este ejemplo la caja de toma de corriente tiene expuesto los alambres debido a la falta de interruptores de circuito eléctrico. Nunca utilice un panel que expone los alambres.</a:t>
            </a:r>
            <a:endParaRPr lang="es-MX" altLang="en-US"/>
          </a:p>
          <a:p>
            <a:endParaRPr lang="es-MX"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0706AEC-46DD-7C10-44ED-7AAABF27DC9B}"/>
              </a:ext>
            </a:extLst>
          </p:cNvPr>
          <p:cNvSpPr>
            <a:spLocks noGrp="1" noChangeArrowheads="1"/>
          </p:cNvSpPr>
          <p:nvPr>
            <p:ph type="sldNum" sz="quarter" idx="5"/>
          </p:nvPr>
        </p:nvSpPr>
        <p:spPr>
          <a:ln/>
        </p:spPr>
        <p:txBody>
          <a:bodyPr/>
          <a:lstStyle/>
          <a:p>
            <a:fld id="{FE1619E1-FD15-4463-9159-59413DF10185}" type="slidenum">
              <a:rPr lang="es-MX" altLang="en-US"/>
              <a:pPr/>
              <a:t>52</a:t>
            </a:fld>
            <a:endParaRPr lang="es-MX" altLang="en-US"/>
          </a:p>
        </p:txBody>
      </p:sp>
      <p:sp>
        <p:nvSpPr>
          <p:cNvPr id="235522" name="Rectangle 2">
            <a:extLst>
              <a:ext uri="{FF2B5EF4-FFF2-40B4-BE49-F238E27FC236}">
                <a16:creationId xmlns:a16="http://schemas.microsoft.com/office/drawing/2014/main" id="{FC85ED70-78CC-CECA-CA0F-ED8ED31D8583}"/>
              </a:ext>
            </a:extLst>
          </p:cNvPr>
          <p:cNvSpPr>
            <a:spLocks noGrp="1" noRot="1" noChangeAspect="1" noChangeArrowheads="1" noTextEdit="1"/>
          </p:cNvSpPr>
          <p:nvPr>
            <p:ph type="sldImg"/>
          </p:nvPr>
        </p:nvSpPr>
        <p:spPr>
          <a:ln/>
        </p:spPr>
      </p:sp>
      <p:sp>
        <p:nvSpPr>
          <p:cNvPr id="235523" name="Rectangle 3">
            <a:extLst>
              <a:ext uri="{FF2B5EF4-FFF2-40B4-BE49-F238E27FC236}">
                <a16:creationId xmlns:a16="http://schemas.microsoft.com/office/drawing/2014/main" id="{A1586C40-2352-5423-A1FE-2822C63DFB43}"/>
              </a:ext>
            </a:extLst>
          </p:cNvPr>
          <p:cNvSpPr>
            <a:spLocks noGrp="1" noChangeArrowheads="1"/>
          </p:cNvSpPr>
          <p:nvPr>
            <p:ph type="body" idx="1"/>
          </p:nvPr>
        </p:nvSpPr>
        <p:spPr/>
        <p:txBody>
          <a:bodyPr/>
          <a:lstStyle/>
          <a:p>
            <a:r>
              <a:rPr lang="es-MX" altLang="en-US">
                <a:cs typeface="Arial" panose="020B0604020202020204" pitchFamily="34" charset="0"/>
              </a:rPr>
              <a:t>El aislamiento externo en las extensiones eléctricas debe estar intacto. Cuando el aislamiento externo se ha separado del enchufe, los alambres internos están expuestos. Esto puede exponer los alambres internos a raspaduras o fractura</a:t>
            </a:r>
            <a:r>
              <a:rPr lang="en-US" altLang="en-US">
                <a:cs typeface="Arial" panose="020B0604020202020204" pitchFamily="34" charset="0"/>
              </a:rPr>
              <a:t>s</a:t>
            </a:r>
            <a:r>
              <a:rPr lang="es-MX" altLang="en-US">
                <a:cs typeface="Arial" panose="020B0604020202020204" pitchFamily="34" charset="0"/>
              </a:rPr>
              <a:t> y a condiciones del ambiente. El aislamiento debe entrar en el enchufe totalmente, para que cubra y proteja los alambres internos. </a:t>
            </a:r>
            <a:endParaRPr lang="es-MX"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367E53F-CC30-D5CC-9B0E-631663DDC7F0}"/>
              </a:ext>
            </a:extLst>
          </p:cNvPr>
          <p:cNvSpPr>
            <a:spLocks noGrp="1" noChangeArrowheads="1"/>
          </p:cNvSpPr>
          <p:nvPr>
            <p:ph type="sldNum" sz="quarter" idx="5"/>
          </p:nvPr>
        </p:nvSpPr>
        <p:spPr>
          <a:ln/>
        </p:spPr>
        <p:txBody>
          <a:bodyPr/>
          <a:lstStyle/>
          <a:p>
            <a:fld id="{4F796B4F-9E3F-4852-AB8B-1F4C9A057EE0}" type="slidenum">
              <a:rPr lang="es-MX" altLang="en-US"/>
              <a:pPr/>
              <a:t>53</a:t>
            </a:fld>
            <a:endParaRPr lang="es-MX" altLang="en-US"/>
          </a:p>
        </p:txBody>
      </p:sp>
      <p:sp>
        <p:nvSpPr>
          <p:cNvPr id="224258" name="Rectangle 2">
            <a:extLst>
              <a:ext uri="{FF2B5EF4-FFF2-40B4-BE49-F238E27FC236}">
                <a16:creationId xmlns:a16="http://schemas.microsoft.com/office/drawing/2014/main" id="{2422175D-CC0E-9A9C-41FF-96A73730E705}"/>
              </a:ext>
            </a:extLst>
          </p:cNvPr>
          <p:cNvSpPr>
            <a:spLocks noGrp="1" noRot="1" noChangeAspect="1" noChangeArrowheads="1" noTextEdit="1"/>
          </p:cNvSpPr>
          <p:nvPr>
            <p:ph type="sldImg"/>
          </p:nvPr>
        </p:nvSpPr>
        <p:spPr>
          <a:ln/>
        </p:spPr>
      </p:sp>
      <p:sp>
        <p:nvSpPr>
          <p:cNvPr id="224259" name="Rectangle 3">
            <a:extLst>
              <a:ext uri="{FF2B5EF4-FFF2-40B4-BE49-F238E27FC236}">
                <a16:creationId xmlns:a16="http://schemas.microsoft.com/office/drawing/2014/main" id="{4A649F9A-E542-2C88-85C2-D48EB98B5024}"/>
              </a:ext>
            </a:extLst>
          </p:cNvPr>
          <p:cNvSpPr>
            <a:spLocks noGrp="1" noChangeArrowheads="1"/>
          </p:cNvSpPr>
          <p:nvPr>
            <p:ph type="body" idx="1"/>
          </p:nvPr>
        </p:nvSpPr>
        <p:spPr/>
        <p:txBody>
          <a:bodyPr/>
          <a:lstStyle/>
          <a:p>
            <a:r>
              <a:rPr lang="es-MX" altLang="en-US">
                <a:solidFill>
                  <a:srgbClr val="000000"/>
                </a:solidFill>
              </a:rPr>
              <a:t>Un peligro </a:t>
            </a:r>
            <a:r>
              <a:rPr lang="es-MX" altLang="en-US">
                <a:cs typeface="Arial" panose="020B0604020202020204" pitchFamily="34" charset="0"/>
              </a:rPr>
              <a:t>eléctrico</a:t>
            </a:r>
            <a:r>
              <a:rPr lang="es-MX" altLang="en-US">
                <a:solidFill>
                  <a:srgbClr val="000000"/>
                </a:solidFill>
              </a:rPr>
              <a:t> existe cuando el calibre del alambre es demasiado bajo para la corriente que transporta.</a:t>
            </a:r>
          </a:p>
          <a:p>
            <a:endParaRPr lang="en-US" altLang="en-US">
              <a:solidFill>
                <a:srgbClr val="000000"/>
              </a:solidFill>
              <a:cs typeface="Arial" panose="020B0604020202020204" pitchFamily="34" charset="0"/>
            </a:endParaRPr>
          </a:p>
          <a:p>
            <a:r>
              <a:rPr lang="es-MX" altLang="en-US">
                <a:solidFill>
                  <a:srgbClr val="000000"/>
                </a:solidFill>
                <a:cs typeface="Arial" panose="020B0604020202020204" pitchFamily="34" charset="0"/>
              </a:rPr>
              <a:t>Normalmente el interruptor</a:t>
            </a:r>
            <a:r>
              <a:rPr lang="en-US" altLang="en-US">
                <a:solidFill>
                  <a:srgbClr val="000000"/>
                </a:solidFill>
                <a:cs typeface="Arial" panose="020B0604020202020204" pitchFamily="34" charset="0"/>
              </a:rPr>
              <a:t> de circuito</a:t>
            </a:r>
            <a:r>
              <a:rPr lang="es-MX" altLang="en-US">
                <a:solidFill>
                  <a:srgbClr val="000000"/>
                </a:solidFill>
                <a:cs typeface="Arial" panose="020B0604020202020204" pitchFamily="34" charset="0"/>
              </a:rPr>
              <a:t> se </a:t>
            </a:r>
            <a:r>
              <a:rPr lang="en-US" altLang="en-US">
                <a:solidFill>
                  <a:srgbClr val="000000"/>
                </a:solidFill>
                <a:cs typeface="Arial" panose="020B0604020202020204" pitchFamily="34" charset="0"/>
              </a:rPr>
              <a:t>iguala </a:t>
            </a:r>
            <a:r>
              <a:rPr lang="es-MX" altLang="en-US">
                <a:solidFill>
                  <a:srgbClr val="000000"/>
                </a:solidFill>
                <a:cs typeface="Arial" panose="020B0604020202020204" pitchFamily="34" charset="0"/>
              </a:rPr>
              <a:t>al tamaño del alambre. Cuando el calibre de un alambre es demasiado bajo para la corriente que debe transportar, el alambre se calienta y al calentarse puede causar un incendio.</a:t>
            </a:r>
            <a:endParaRPr lang="es-MX" altLang="en-US">
              <a:solidFill>
                <a:srgbClr val="000000"/>
              </a:solidFill>
            </a:endParaRPr>
          </a:p>
          <a:p>
            <a:endParaRPr lang="es-MX" altLang="en-US">
              <a:solidFill>
                <a:srgbClr val="000000"/>
              </a:solidFill>
            </a:endParaRPr>
          </a:p>
          <a:p>
            <a:r>
              <a:rPr lang="es-MX" altLang="en-US">
                <a:solidFill>
                  <a:srgbClr val="000000"/>
                </a:solidFill>
                <a:cs typeface="Arial" panose="020B0604020202020204" pitchFamily="34" charset="0"/>
              </a:rPr>
              <a:t>Cerciórese de utilizar extensiones con la clasificación correcta al trabajar con herramientas eléctricas. Cuando usted utiliza una extensión, cerciórese de que el calibre del alambre que usted está colocando en el circuito no sea demasiado bajo para el equipo. Aunque el interruptor</a:t>
            </a:r>
            <a:r>
              <a:rPr lang="en-US" altLang="en-US">
                <a:solidFill>
                  <a:srgbClr val="000000"/>
                </a:solidFill>
                <a:cs typeface="Arial" panose="020B0604020202020204" pitchFamily="34" charset="0"/>
              </a:rPr>
              <a:t> de circuito</a:t>
            </a:r>
            <a:r>
              <a:rPr lang="es-MX" altLang="en-US">
                <a:solidFill>
                  <a:srgbClr val="000000"/>
                </a:solidFill>
                <a:cs typeface="Arial" panose="020B0604020202020204" pitchFamily="34" charset="0"/>
              </a:rPr>
              <a:t> sea del tamaño correcto, si el calibre del alambre es demasiado bajo, usted está creando un peligro </a:t>
            </a:r>
            <a:r>
              <a:rPr lang="es-MX" altLang="en-US">
                <a:cs typeface="Arial" panose="020B0604020202020204" pitchFamily="34" charset="0"/>
              </a:rPr>
              <a:t>eléctrico</a:t>
            </a:r>
            <a:r>
              <a:rPr lang="es-MX" altLang="en-US">
                <a:solidFill>
                  <a:srgbClr val="000000"/>
                </a:solidFill>
                <a:cs typeface="Arial" panose="020B0604020202020204" pitchFamily="34" charset="0"/>
              </a:rPr>
              <a:t>. Una herramienta enchufada a una extensión puede utilizar más corriente de</a:t>
            </a:r>
            <a:r>
              <a:rPr lang="en-US" altLang="en-US">
                <a:solidFill>
                  <a:srgbClr val="000000"/>
                </a:solidFill>
                <a:cs typeface="Arial" panose="020B0604020202020204" pitchFamily="34" charset="0"/>
              </a:rPr>
              <a:t> lo</a:t>
            </a:r>
            <a:r>
              <a:rPr lang="es-MX" altLang="en-US">
                <a:solidFill>
                  <a:srgbClr val="000000"/>
                </a:solidFill>
                <a:cs typeface="Arial" panose="020B0604020202020204" pitchFamily="34" charset="0"/>
              </a:rPr>
              <a:t> que la extensión puede aguantar sin disparar </a:t>
            </a:r>
            <a:r>
              <a:rPr lang="en-US" altLang="en-US">
                <a:solidFill>
                  <a:srgbClr val="000000"/>
                </a:solidFill>
                <a:cs typeface="Arial" panose="020B0604020202020204" pitchFamily="34" charset="0"/>
              </a:rPr>
              <a:t>e</a:t>
            </a:r>
            <a:r>
              <a:rPr lang="es-MX" altLang="en-US">
                <a:solidFill>
                  <a:srgbClr val="000000"/>
                </a:solidFill>
                <a:cs typeface="Arial" panose="020B0604020202020204" pitchFamily="34" charset="0"/>
              </a:rPr>
              <a:t>l interruptor</a:t>
            </a:r>
            <a:r>
              <a:rPr lang="en-US" altLang="en-US">
                <a:solidFill>
                  <a:srgbClr val="000000"/>
                </a:solidFill>
                <a:cs typeface="Arial" panose="020B0604020202020204" pitchFamily="34" charset="0"/>
              </a:rPr>
              <a:t> de circuito</a:t>
            </a:r>
            <a:r>
              <a:rPr lang="es-MX" altLang="en-US">
                <a:solidFill>
                  <a:srgbClr val="000000"/>
                </a:solidFill>
                <a:cs typeface="Arial" panose="020B0604020202020204" pitchFamily="34" charset="0"/>
              </a:rPr>
              <a:t>. Esto podría dañar la herramienta además de causar un incendio. Cerciórese siempre de utilizar la extensión con la clasificación correcta para la herramienta que va a manejar.</a:t>
            </a:r>
            <a:endParaRPr lang="es-MX" altLang="en-US">
              <a:solidFill>
                <a:srgbClr val="000000"/>
              </a:solidFill>
            </a:endParaRPr>
          </a:p>
          <a:p>
            <a:endParaRPr lang="es-MX" altLang="en-US">
              <a:solidFill>
                <a:srgbClr val="000000"/>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2/18/2025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2/18/2025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2/18/2025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2/18/2025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2/18/2025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72BF4-8770-0EFF-B64F-8D4DC691738C}"/>
              </a:ext>
            </a:extLst>
          </p:cNvPr>
          <p:cNvSpPr>
            <a:spLocks noGrp="1"/>
          </p:cNvSpPr>
          <p:nvPr>
            <p:ph type="title"/>
          </p:nvPr>
        </p:nvSpPr>
        <p:spPr>
          <a:xfrm>
            <a:off x="0" y="114300"/>
            <a:ext cx="18288000" cy="914400"/>
          </a:xfrm>
        </p:spPr>
        <p:txBody>
          <a:bodyPr/>
          <a:lstStyle/>
          <a:p>
            <a:r>
              <a:rPr lang="en-US"/>
              <a:t>Click to edit Master title style</a:t>
            </a:r>
          </a:p>
        </p:txBody>
      </p:sp>
      <p:sp>
        <p:nvSpPr>
          <p:cNvPr id="3" name="Text Placeholder 2">
            <a:extLst>
              <a:ext uri="{FF2B5EF4-FFF2-40B4-BE49-F238E27FC236}">
                <a16:creationId xmlns:a16="http://schemas.microsoft.com/office/drawing/2014/main" id="{0C74D286-3D06-16F4-C160-7A73C448C72F}"/>
              </a:ext>
            </a:extLst>
          </p:cNvPr>
          <p:cNvSpPr>
            <a:spLocks noGrp="1"/>
          </p:cNvSpPr>
          <p:nvPr>
            <p:ph type="body" sz="half" idx="1"/>
          </p:nvPr>
        </p:nvSpPr>
        <p:spPr>
          <a:xfrm>
            <a:off x="914400" y="1600200"/>
            <a:ext cx="8026400" cy="62579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Online Image Placeholder 3">
            <a:extLst>
              <a:ext uri="{FF2B5EF4-FFF2-40B4-BE49-F238E27FC236}">
                <a16:creationId xmlns:a16="http://schemas.microsoft.com/office/drawing/2014/main" id="{BEF24B86-2536-FCC5-C1F2-D82245139462}"/>
              </a:ext>
            </a:extLst>
          </p:cNvPr>
          <p:cNvSpPr>
            <a:spLocks noGrp="1"/>
          </p:cNvSpPr>
          <p:nvPr>
            <p:ph type="clipArt" sz="half" idx="2"/>
          </p:nvPr>
        </p:nvSpPr>
        <p:spPr>
          <a:xfrm>
            <a:off x="9245600" y="1600200"/>
            <a:ext cx="8026400" cy="6257925"/>
          </a:xfrm>
        </p:spPr>
        <p:txBody>
          <a:bodyPr/>
          <a:lstStyle/>
          <a:p>
            <a:endParaRPr lang="en-US"/>
          </a:p>
        </p:txBody>
      </p:sp>
      <p:sp>
        <p:nvSpPr>
          <p:cNvPr id="5" name="Date Placeholder 4">
            <a:extLst>
              <a:ext uri="{FF2B5EF4-FFF2-40B4-BE49-F238E27FC236}">
                <a16:creationId xmlns:a16="http://schemas.microsoft.com/office/drawing/2014/main" id="{07114BAD-4CE1-BF18-C9CE-05055D812F4A}"/>
              </a:ext>
            </a:extLst>
          </p:cNvPr>
          <p:cNvSpPr>
            <a:spLocks noGrp="1"/>
          </p:cNvSpPr>
          <p:nvPr>
            <p:ph type="dt" sz="half" idx="10"/>
          </p:nvPr>
        </p:nvSpPr>
        <p:spPr>
          <a:xfrm>
            <a:off x="863600" y="9344025"/>
            <a:ext cx="3810000" cy="685800"/>
          </a:xfrm>
        </p:spPr>
        <p:txBody>
          <a:bodyPr/>
          <a:lstStyle>
            <a:lvl1pPr>
              <a:defRPr/>
            </a:lvl1pPr>
          </a:lstStyle>
          <a:p>
            <a:endParaRPr lang="es-MX" altLang="en-US"/>
          </a:p>
        </p:txBody>
      </p:sp>
      <p:sp>
        <p:nvSpPr>
          <p:cNvPr id="6" name="Footer Placeholder 5">
            <a:extLst>
              <a:ext uri="{FF2B5EF4-FFF2-40B4-BE49-F238E27FC236}">
                <a16:creationId xmlns:a16="http://schemas.microsoft.com/office/drawing/2014/main" id="{9A126040-B855-121C-2BBE-48E931C03E39}"/>
              </a:ext>
            </a:extLst>
          </p:cNvPr>
          <p:cNvSpPr>
            <a:spLocks noGrp="1"/>
          </p:cNvSpPr>
          <p:nvPr>
            <p:ph type="ftr" sz="quarter" idx="11"/>
          </p:nvPr>
        </p:nvSpPr>
        <p:spPr>
          <a:xfrm>
            <a:off x="6248400" y="9344025"/>
            <a:ext cx="5791200" cy="685800"/>
          </a:xfrm>
        </p:spPr>
        <p:txBody>
          <a:bodyPr/>
          <a:lstStyle>
            <a:lvl1pPr>
              <a:defRPr/>
            </a:lvl1pPr>
          </a:lstStyle>
          <a:p>
            <a:endParaRPr lang="es-MX" altLang="en-US"/>
          </a:p>
        </p:txBody>
      </p:sp>
      <p:sp>
        <p:nvSpPr>
          <p:cNvPr id="7" name="Slide Number Placeholder 6">
            <a:extLst>
              <a:ext uri="{FF2B5EF4-FFF2-40B4-BE49-F238E27FC236}">
                <a16:creationId xmlns:a16="http://schemas.microsoft.com/office/drawing/2014/main" id="{E22DFB6C-862A-E985-A96B-65F20ABBBAB9}"/>
              </a:ext>
            </a:extLst>
          </p:cNvPr>
          <p:cNvSpPr>
            <a:spLocks noGrp="1"/>
          </p:cNvSpPr>
          <p:nvPr>
            <p:ph type="sldNum" sz="quarter" idx="12"/>
          </p:nvPr>
        </p:nvSpPr>
        <p:spPr>
          <a:xfrm>
            <a:off x="13462000" y="9344025"/>
            <a:ext cx="3810000" cy="685800"/>
          </a:xfrm>
        </p:spPr>
        <p:txBody>
          <a:bodyPr/>
          <a:lstStyle>
            <a:lvl1pPr>
              <a:defRPr/>
            </a:lvl1pPr>
          </a:lstStyle>
          <a:p>
            <a:fld id="{44F2F101-5401-4AA2-89EF-3BF7B9A22CDF}" type="slidenum">
              <a:rPr lang="es-MX" altLang="en-US"/>
              <a:pPr/>
              <a:t>‹Nº›</a:t>
            </a:fld>
            <a:endParaRPr lang="es-MX" altLang="en-US"/>
          </a:p>
        </p:txBody>
      </p:sp>
    </p:spTree>
    <p:extLst>
      <p:ext uri="{BB962C8B-B14F-4D97-AF65-F5344CB8AC3E}">
        <p14:creationId xmlns:p14="http://schemas.microsoft.com/office/powerpoint/2010/main" val="2422722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E3D9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1.png"/><Relationship Id="rId5" Type="http://schemas.openxmlformats.org/officeDocument/2006/relationships/image" Target="../media/image37.png"/><Relationship Id="rId4" Type="http://schemas.openxmlformats.org/officeDocument/2006/relationships/oleObject" Target="../embeddings/oleObject1.bin"/></Relationships>
</file>

<file path=ppt/slides/_rels/slide4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image" Target="../media/image37.png"/></Relationships>
</file>

<file path=ppt/slides/_rels/slide5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png"/></Relationships>
</file>

<file path=ppt/slides/_rels/slide5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5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png"/></Relationships>
</file>

<file path=ppt/slides/_rels/slide5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37.png"/></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86567" y="-647252"/>
            <a:ext cx="3086100" cy="11581505"/>
            <a:chOff x="0" y="0"/>
            <a:chExt cx="812800" cy="3050273"/>
          </a:xfrm>
        </p:grpSpPr>
        <p:sp>
          <p:nvSpPr>
            <p:cNvPr id="3" name="Freeform 3"/>
            <p:cNvSpPr/>
            <p:nvPr/>
          </p:nvSpPr>
          <p:spPr>
            <a:xfrm>
              <a:off x="0" y="0"/>
              <a:ext cx="812800" cy="3050273"/>
            </a:xfrm>
            <a:custGeom>
              <a:avLst/>
              <a:gdLst/>
              <a:ahLst/>
              <a:cxnLst/>
              <a:rect l="l" t="t" r="r" b="b"/>
              <a:pathLst>
                <a:path w="812800" h="3050273">
                  <a:moveTo>
                    <a:pt x="0" y="0"/>
                  </a:moveTo>
                  <a:lnTo>
                    <a:pt x="812800" y="0"/>
                  </a:lnTo>
                  <a:lnTo>
                    <a:pt x="812800" y="3050273"/>
                  </a:lnTo>
                  <a:lnTo>
                    <a:pt x="0" y="3050273"/>
                  </a:lnTo>
                  <a:close/>
                </a:path>
              </a:pathLst>
            </a:custGeom>
            <a:solidFill>
              <a:srgbClr val="FFF5F5"/>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AutoShape 7"/>
          <p:cNvSpPr/>
          <p:nvPr/>
        </p:nvSpPr>
        <p:spPr>
          <a:xfrm rot="16200000" flipV="1">
            <a:off x="1104901" y="4206874"/>
            <a:ext cx="2514600" cy="1"/>
          </a:xfrm>
          <a:prstGeom prst="line">
            <a:avLst/>
          </a:prstGeom>
          <a:ln w="47625" cap="flat">
            <a:solidFill>
              <a:srgbClr val="FDFAFF"/>
            </a:solidFill>
            <a:prstDash val="solid"/>
            <a:headEnd type="none" w="sm" len="sm"/>
            <a:tailEnd type="none" w="sm" len="sm"/>
          </a:ln>
        </p:spPr>
      </p:sp>
      <p:sp>
        <p:nvSpPr>
          <p:cNvPr id="8" name="Freeform 8"/>
          <p:cNvSpPr/>
          <p:nvPr/>
        </p:nvSpPr>
        <p:spPr>
          <a:xfrm>
            <a:off x="2120945" y="194255"/>
            <a:ext cx="2735363" cy="2735363"/>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9" name="TextBox 9"/>
          <p:cNvSpPr txBox="1"/>
          <p:nvPr/>
        </p:nvSpPr>
        <p:spPr>
          <a:xfrm>
            <a:off x="2120945" y="6210300"/>
            <a:ext cx="10546398" cy="2190471"/>
          </a:xfrm>
          <a:prstGeom prst="rect">
            <a:avLst/>
          </a:prstGeom>
        </p:spPr>
        <p:txBody>
          <a:bodyPr wrap="square" lIns="0" tIns="0" rIns="0" bIns="0" rtlCol="0" anchor="t">
            <a:spAutoFit/>
          </a:bodyPr>
          <a:lstStyle/>
          <a:p>
            <a:r>
              <a:rPr lang="en-US" sz="7117" dirty="0">
                <a:solidFill>
                  <a:srgbClr val="FDFAFF"/>
                </a:solidFill>
                <a:latin typeface="Biryani Bold"/>
              </a:rPr>
              <a:t>PREVENCIÓN DE RIESGOS ELÉCTRICOS           </a:t>
            </a:r>
            <a:endParaRPr lang="en-US" sz="3200" dirty="0">
              <a:solidFill>
                <a:srgbClr val="FDFAFF"/>
              </a:solidFill>
              <a:latin typeface="Biryani Bold"/>
            </a:endParaRPr>
          </a:p>
        </p:txBody>
      </p:sp>
      <p:pic>
        <p:nvPicPr>
          <p:cNvPr id="10" name="image25.jpeg"/>
          <p:cNvPicPr/>
          <p:nvPr/>
        </p:nvPicPr>
        <p:blipFill rotWithShape="1">
          <a:blip r:embed="rId3" cstate="print"/>
          <a:srcRect l="23502" r="8230"/>
          <a:stretch/>
        </p:blipFill>
        <p:spPr>
          <a:xfrm>
            <a:off x="12667343" y="1028700"/>
            <a:ext cx="5079731" cy="8649071"/>
          </a:xfrm>
          <a:prstGeom prst="rect">
            <a:avLst/>
          </a:prstGeom>
          <a:ln>
            <a:noFill/>
          </a:ln>
          <a:effectLst>
            <a:softEdge rad="112500"/>
          </a:effec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l="100000" r="-3990"/>
          <a:stretch/>
        </p:blipFill>
        <p:spPr bwMode="auto">
          <a:xfrm>
            <a:off x="9294567" y="2694849"/>
            <a:ext cx="213274" cy="444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0680405" y="5143500"/>
            <a:ext cx="6578895" cy="4114800"/>
          </a:xfrm>
          <a:custGeom>
            <a:avLst/>
            <a:gdLst/>
            <a:ahLst/>
            <a:cxnLst/>
            <a:rect l="l" t="t" r="r" b="b"/>
            <a:pathLst>
              <a:path w="6578895" h="4114800">
                <a:moveTo>
                  <a:pt x="0" y="0"/>
                </a:moveTo>
                <a:lnTo>
                  <a:pt x="6578895" y="0"/>
                </a:lnTo>
                <a:lnTo>
                  <a:pt x="6578895"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703943" y="2247099"/>
            <a:ext cx="13609707" cy="1192634"/>
          </a:xfrm>
          <a:prstGeom prst="rect">
            <a:avLst/>
          </a:prstGeom>
        </p:spPr>
        <p:txBody>
          <a:bodyPr lIns="0" tIns="0" rIns="0" bIns="0" rtlCol="0" anchor="t">
            <a:spAutoFit/>
          </a:bodyPr>
          <a:lstStyle/>
          <a:p>
            <a:pPr>
              <a:lnSpc>
                <a:spcPts val="9329"/>
              </a:lnSpc>
            </a:pPr>
            <a:r>
              <a:rPr lang="en-US" sz="6664" dirty="0">
                <a:solidFill>
                  <a:schemeClr val="bg1"/>
                </a:solidFill>
                <a:latin typeface="Biryani Bold"/>
              </a:rPr>
              <a:t>Objetivos del Curso</a:t>
            </a:r>
          </a:p>
        </p:txBody>
      </p:sp>
      <p:sp>
        <p:nvSpPr>
          <p:cNvPr id="4" name="TextBox 4"/>
          <p:cNvSpPr txBox="1"/>
          <p:nvPr/>
        </p:nvSpPr>
        <p:spPr>
          <a:xfrm>
            <a:off x="10813322" y="5631311"/>
            <a:ext cx="5997537" cy="861774"/>
          </a:xfrm>
          <a:prstGeom prst="rect">
            <a:avLst/>
          </a:prstGeom>
        </p:spPr>
        <p:txBody>
          <a:bodyPr wrap="square" lIns="0" tIns="0" rIns="0" bIns="0" rtlCol="0" anchor="t">
            <a:spAutoFit/>
          </a:bodyPr>
          <a:lstStyle/>
          <a:p>
            <a:pPr algn="ctr">
              <a:spcBef>
                <a:spcPct val="0"/>
              </a:spcBef>
            </a:pPr>
            <a:r>
              <a:rPr lang="en-US" sz="2800" dirty="0">
                <a:solidFill>
                  <a:srgbClr val="002060"/>
                </a:solidFill>
                <a:latin typeface="Biryani Bold Bold"/>
              </a:rPr>
              <a:t>Al finalizar, los participantes serán capaces de…</a:t>
            </a:r>
          </a:p>
        </p:txBody>
      </p:sp>
      <p:sp>
        <p:nvSpPr>
          <p:cNvPr id="5" name="TextBox 5"/>
          <p:cNvSpPr txBox="1"/>
          <p:nvPr/>
        </p:nvSpPr>
        <p:spPr>
          <a:xfrm>
            <a:off x="685801" y="4445960"/>
            <a:ext cx="8534400" cy="4431983"/>
          </a:xfrm>
          <a:prstGeom prst="rect">
            <a:avLst/>
          </a:prstGeom>
        </p:spPr>
        <p:txBody>
          <a:bodyPr wrap="square" lIns="0" tIns="0" rIns="0" bIns="0" rtlCol="0" anchor="t">
            <a:spAutoFit/>
          </a:bodyPr>
          <a:lstStyle/>
          <a:p>
            <a:pPr marL="457200" indent="-457200" algn="just">
              <a:buFont typeface="Arial" panose="020B0604020202020204" pitchFamily="34" charset="0"/>
              <a:buChar char="•"/>
            </a:pPr>
            <a:r>
              <a:rPr lang="es-MX" sz="3200" b="1" dirty="0">
                <a:solidFill>
                  <a:schemeClr val="bg1"/>
                </a:solidFill>
              </a:rPr>
              <a:t>Identificar los riesgos eléctricos en el lugar de trabajo y adoptar conductas proclives a la prevención y el autocuidado.</a:t>
            </a:r>
          </a:p>
          <a:p>
            <a:pPr marL="457200" indent="-457200" algn="just">
              <a:buFont typeface="Arial" panose="020B0604020202020204" pitchFamily="34" charset="0"/>
              <a:buChar char="•"/>
            </a:pPr>
            <a:endParaRPr lang="es-MX" sz="3200" dirty="0">
              <a:solidFill>
                <a:schemeClr val="bg1"/>
              </a:solidFill>
            </a:endParaRPr>
          </a:p>
          <a:p>
            <a:pPr marL="457200" indent="-457200" algn="just">
              <a:buFont typeface="Arial" panose="020B0604020202020204" pitchFamily="34" charset="0"/>
              <a:buChar char="•"/>
            </a:pPr>
            <a:r>
              <a:rPr lang="es-MX" sz="3200" b="1" dirty="0">
                <a:solidFill>
                  <a:schemeClr val="bg1"/>
                </a:solidFill>
              </a:rPr>
              <a:t>Reducir el impacto negativo que tiene para la salud de los trabajadores, la familia y la competitividad empresarial, la exposición a riesgos que pueden derivar en accidentes de trabajo y/o enfermedades profesionales.</a:t>
            </a:r>
            <a:endParaRPr lang="es-MX" sz="3200" dirty="0">
              <a:solidFill>
                <a:schemeClr val="bg1"/>
              </a:solidFill>
            </a:endParaRPr>
          </a:p>
        </p:txBody>
      </p:sp>
      <p:sp>
        <p:nvSpPr>
          <p:cNvPr id="6" name="TextBox 6"/>
          <p:cNvSpPr txBox="1"/>
          <p:nvPr/>
        </p:nvSpPr>
        <p:spPr>
          <a:xfrm>
            <a:off x="11068032" y="6979082"/>
            <a:ext cx="5488116" cy="1723549"/>
          </a:xfrm>
          <a:prstGeom prst="rect">
            <a:avLst/>
          </a:prstGeom>
        </p:spPr>
        <p:txBody>
          <a:bodyPr wrap="square" lIns="0" tIns="0" rIns="0" bIns="0" rtlCol="0" anchor="t">
            <a:spAutoFit/>
          </a:bodyPr>
          <a:lstStyle/>
          <a:p>
            <a:pPr marL="274638" indent="-274638" algn="just">
              <a:buFont typeface="Wingdings" panose="05000000000000000000" pitchFamily="2" charset="2"/>
              <a:buChar char="ü"/>
              <a:defRPr/>
            </a:pPr>
            <a:r>
              <a:rPr lang="es-CL" altLang="es-CL" sz="2800" dirty="0">
                <a:solidFill>
                  <a:schemeClr val="bg1"/>
                </a:solidFill>
                <a:latin typeface="Biryani Bold" panose="020B0604020202020204" charset="0"/>
                <a:cs typeface="Biryani Bold" panose="020B0604020202020204" charset="0"/>
              </a:rPr>
              <a:t> Realizar un trabajo seguro y responsable en ámbitos relacionados con uso y manejo de energía eléctrica. </a:t>
            </a:r>
          </a:p>
        </p:txBody>
      </p:sp>
      <p:grpSp>
        <p:nvGrpSpPr>
          <p:cNvPr id="7" name="Group 7"/>
          <p:cNvGrpSpPr/>
          <p:nvPr/>
        </p:nvGrpSpPr>
        <p:grpSpPr>
          <a:xfrm>
            <a:off x="15773400" y="816028"/>
            <a:ext cx="3200400" cy="2133600"/>
            <a:chOff x="0" y="0"/>
            <a:chExt cx="812800" cy="833221"/>
          </a:xfrm>
        </p:grpSpPr>
        <p:sp>
          <p:nvSpPr>
            <p:cNvPr id="8" name="Freeform 8"/>
            <p:cNvSpPr/>
            <p:nvPr/>
          </p:nvSpPr>
          <p:spPr>
            <a:xfrm>
              <a:off x="0" y="0"/>
              <a:ext cx="812800" cy="833221"/>
            </a:xfrm>
            <a:custGeom>
              <a:avLst/>
              <a:gdLst/>
              <a:ahLst/>
              <a:cxnLst/>
              <a:rect l="l" t="t" r="r" b="b"/>
              <a:pathLst>
                <a:path w="812800" h="833221">
                  <a:moveTo>
                    <a:pt x="0" y="0"/>
                  </a:moveTo>
                  <a:lnTo>
                    <a:pt x="812800" y="0"/>
                  </a:lnTo>
                  <a:lnTo>
                    <a:pt x="812800" y="833221"/>
                  </a:lnTo>
                  <a:lnTo>
                    <a:pt x="0" y="833221"/>
                  </a:lnTo>
                  <a:close/>
                </a:path>
              </a:pathLst>
            </a:custGeom>
            <a:solidFill>
              <a:srgbClr val="10AFDC"/>
            </a:solidFill>
          </p:spPr>
        </p:sp>
        <p:sp>
          <p:nvSpPr>
            <p:cNvPr id="9" name="TextBox 9"/>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0"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4"/>
            <a:stretch>
              <a:fillRect/>
            </a:stretch>
          </a:blipFill>
        </p:spPr>
      </p:sp>
      <p:pic>
        <p:nvPicPr>
          <p:cNvPr id="12" name="Imagen 3"/>
          <p:cNvPicPr>
            <a:picLocks noChangeAspect="1" noChangeArrowheads="1"/>
          </p:cNvPicPr>
          <p:nvPr/>
        </p:nvPicPr>
        <p:blipFill rotWithShape="1">
          <a:blip r:embed="rId5">
            <a:extLst>
              <a:ext uri="{28A0092B-C50C-407E-A947-70E740481C1C}">
                <a14:useLocalDpi xmlns:a14="http://schemas.microsoft.com/office/drawing/2010/main" val="0"/>
              </a:ext>
            </a:extLst>
          </a:blip>
          <a:srcRect l="25147" t="16956" r="24792" b="20836"/>
          <a:stretch/>
        </p:blipFill>
        <p:spPr bwMode="auto">
          <a:xfrm>
            <a:off x="11657536" y="1409700"/>
            <a:ext cx="2667000" cy="3352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233B35B7-1F3F-A2A9-D71A-E1D68B456D2B}"/>
              </a:ext>
            </a:extLst>
          </p:cNvPr>
          <p:cNvSpPr/>
          <p:nvPr/>
        </p:nvSpPr>
        <p:spPr>
          <a:xfrm>
            <a:off x="4114800" y="3124200"/>
            <a:ext cx="10058400" cy="40386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600" dirty="0"/>
              <a:t>MODULO l</a:t>
            </a:r>
          </a:p>
        </p:txBody>
      </p:sp>
    </p:spTree>
    <p:extLst>
      <p:ext uri="{BB962C8B-B14F-4D97-AF65-F5344CB8AC3E}">
        <p14:creationId xmlns:p14="http://schemas.microsoft.com/office/powerpoint/2010/main" val="30211014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1261806" y="1076654"/>
            <a:ext cx="15137844" cy="1145179"/>
          </a:xfrm>
          <a:prstGeom prst="rect">
            <a:avLst/>
          </a:prstGeom>
        </p:spPr>
        <p:txBody>
          <a:bodyPr lIns="0" tIns="0" rIns="0" bIns="0" rtlCol="0" anchor="t">
            <a:spAutoFit/>
          </a:bodyPr>
          <a:lstStyle/>
          <a:p>
            <a:pPr>
              <a:lnSpc>
                <a:spcPts val="9329"/>
              </a:lnSpc>
            </a:pPr>
            <a:r>
              <a:rPr lang="en-US" sz="6664">
                <a:solidFill>
                  <a:srgbClr val="2E3D9B"/>
                </a:solidFill>
                <a:latin typeface="Biryani Bold"/>
              </a:rPr>
              <a:t>TÍTULO</a:t>
            </a:r>
          </a:p>
        </p:txBody>
      </p:sp>
      <p:grpSp>
        <p:nvGrpSpPr>
          <p:cNvPr id="3" name="Group 3"/>
          <p:cNvGrpSpPr/>
          <p:nvPr/>
        </p:nvGrpSpPr>
        <p:grpSpPr>
          <a:xfrm>
            <a:off x="14173200" y="8705182"/>
            <a:ext cx="3086100" cy="2022129"/>
            <a:chOff x="0" y="0"/>
            <a:chExt cx="812800" cy="532577"/>
          </a:xfrm>
        </p:grpSpPr>
        <p:sp>
          <p:nvSpPr>
            <p:cNvPr id="4" name="Freeform 4"/>
            <p:cNvSpPr/>
            <p:nvPr/>
          </p:nvSpPr>
          <p:spPr>
            <a:xfrm>
              <a:off x="0" y="0"/>
              <a:ext cx="812800" cy="532577"/>
            </a:xfrm>
            <a:custGeom>
              <a:avLst/>
              <a:gdLst/>
              <a:ahLst/>
              <a:cxnLst/>
              <a:rect l="l" t="t" r="r" b="b"/>
              <a:pathLst>
                <a:path w="812800" h="532577">
                  <a:moveTo>
                    <a:pt x="0" y="0"/>
                  </a:moveTo>
                  <a:lnTo>
                    <a:pt x="812800" y="0"/>
                  </a:lnTo>
                  <a:lnTo>
                    <a:pt x="812800" y="532577"/>
                  </a:lnTo>
                  <a:lnTo>
                    <a:pt x="0" y="532577"/>
                  </a:lnTo>
                  <a:close/>
                </a:path>
              </a:pathLst>
            </a:custGeom>
            <a:solidFill>
              <a:srgbClr val="10AFDC"/>
            </a:solidFill>
          </p:spPr>
        </p:sp>
        <p:sp>
          <p:nvSpPr>
            <p:cNvPr id="5" name="TextBox 5"/>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8" name="TextBox 3"/>
          <p:cNvSpPr txBox="1"/>
          <p:nvPr/>
        </p:nvSpPr>
        <p:spPr>
          <a:xfrm>
            <a:off x="762000" y="2547195"/>
            <a:ext cx="5867400" cy="1192634"/>
          </a:xfrm>
          <a:prstGeom prst="rect">
            <a:avLst/>
          </a:prstGeom>
        </p:spPr>
        <p:txBody>
          <a:bodyPr wrap="square" lIns="0" tIns="0" rIns="0" bIns="0" rtlCol="0" anchor="t">
            <a:spAutoFit/>
          </a:bodyPr>
          <a:lstStyle/>
          <a:p>
            <a:pPr>
              <a:lnSpc>
                <a:spcPts val="9329"/>
              </a:lnSpc>
            </a:pPr>
            <a:r>
              <a:rPr lang="en-US" sz="6664" dirty="0">
                <a:solidFill>
                  <a:schemeClr val="bg1"/>
                </a:solidFill>
                <a:latin typeface="Biryani Bold"/>
              </a:rPr>
              <a:t>Problematica</a:t>
            </a:r>
          </a:p>
        </p:txBody>
      </p:sp>
      <p:sp>
        <p:nvSpPr>
          <p:cNvPr id="9" name="Rectángulo 8"/>
          <p:cNvSpPr/>
          <p:nvPr/>
        </p:nvSpPr>
        <p:spPr>
          <a:xfrm>
            <a:off x="762000" y="4065191"/>
            <a:ext cx="10820400" cy="4044184"/>
          </a:xfrm>
          <a:prstGeom prst="rect">
            <a:avLst/>
          </a:prstGeom>
        </p:spPr>
        <p:txBody>
          <a:bodyPr wrap="square">
            <a:spAutoFit/>
          </a:bodyPr>
          <a:lstStyle/>
          <a:p>
            <a:pPr algn="just">
              <a:lnSpc>
                <a:spcPct val="107000"/>
              </a:lnSpc>
              <a:spcAft>
                <a:spcPts val="800"/>
              </a:spcAft>
            </a:pPr>
            <a:r>
              <a:rPr lang="es-MX" sz="4000" dirty="0">
                <a:solidFill>
                  <a:schemeClr val="bg1"/>
                </a:solidFill>
                <a:latin typeface="Biryani Bold" panose="020B0604020202020204" charset="0"/>
                <a:ea typeface="Calibri" panose="020F0502020204030204" pitchFamily="34" charset="0"/>
                <a:cs typeface="Biryani Bold" panose="020B0604020202020204" charset="0"/>
              </a:rPr>
              <a:t>Uno de los riesgos laborales a tomar en consideración es el riesgo eléctrico que se refiere a la posibilidad de contacto del cuerpo humano con la corriente eléctrica y que puede resultar en un peligro para la vida y salud de las personas.</a:t>
            </a:r>
          </a:p>
        </p:txBody>
      </p:sp>
      <p:pic>
        <p:nvPicPr>
          <p:cNvPr id="10" name="Imagen 3"/>
          <p:cNvPicPr>
            <a:picLocks noChangeAspect="1" noChangeArrowheads="1"/>
          </p:cNvPicPr>
          <p:nvPr/>
        </p:nvPicPr>
        <p:blipFill rotWithShape="1">
          <a:blip r:embed="rId3">
            <a:extLst>
              <a:ext uri="{28A0092B-C50C-407E-A947-70E740481C1C}">
                <a14:useLocalDpi xmlns:a14="http://schemas.microsoft.com/office/drawing/2010/main" val="0"/>
              </a:ext>
            </a:extLst>
          </a:blip>
          <a:srcRect l="30081" t="5843" r="21139" b="16812"/>
          <a:stretch/>
        </p:blipFill>
        <p:spPr bwMode="auto">
          <a:xfrm>
            <a:off x="11582400" y="1789907"/>
            <a:ext cx="6054706" cy="7169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8"/>
          <p:cNvSpPr txBox="1"/>
          <p:nvPr/>
        </p:nvSpPr>
        <p:spPr>
          <a:xfrm>
            <a:off x="8475244" y="4679509"/>
            <a:ext cx="7772400" cy="3447098"/>
          </a:xfrm>
          <a:prstGeom prst="rect">
            <a:avLst/>
          </a:prstGeom>
        </p:spPr>
        <p:txBody>
          <a:bodyPr wrap="square" lIns="0" tIns="0" rIns="0" bIns="0" rtlCol="0" anchor="t">
            <a:spAutoFit/>
          </a:bodyPr>
          <a:lstStyle/>
          <a:p>
            <a:pPr algn="just"/>
            <a:r>
              <a:rPr lang="es-MX" sz="2800" b="1" dirty="0">
                <a:solidFill>
                  <a:schemeClr val="bg1"/>
                </a:solidFill>
                <a:latin typeface="Biryani Bold" panose="020B0604020202020204" charset="0"/>
                <a:cs typeface="Biryani Bold" panose="020B0604020202020204" charset="0"/>
              </a:rPr>
              <a:t>Desde la antigüedad la humanidad ha tenido contacto con los fenómenos eléctricos y magnéticos. En el año 600 a. c. Tales de Mileto, establece que al frotar ámbar, genera movilización de las cargas eléctricas que afectan a pequeños trozos de paja; es decir se describe por primera vez los fenómenos electrostáticos.</a:t>
            </a:r>
            <a:endParaRPr lang="es-MX" sz="2800" dirty="0">
              <a:solidFill>
                <a:schemeClr val="bg1"/>
              </a:solidFill>
              <a:latin typeface="Biryani Bold" panose="020B0604020202020204" charset="0"/>
              <a:cs typeface="Biryani Bold" panose="020B0604020202020204" charset="0"/>
            </a:endParaRPr>
          </a:p>
        </p:txBody>
      </p:sp>
      <p:sp>
        <p:nvSpPr>
          <p:cNvPr id="9"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10" name="TextBox 3"/>
          <p:cNvSpPr txBox="1"/>
          <p:nvPr/>
        </p:nvSpPr>
        <p:spPr>
          <a:xfrm>
            <a:off x="8856244" y="3187063"/>
            <a:ext cx="7391400" cy="1192634"/>
          </a:xfrm>
          <a:prstGeom prst="rect">
            <a:avLst/>
          </a:prstGeom>
        </p:spPr>
        <p:txBody>
          <a:bodyPr wrap="square" lIns="0" tIns="0" rIns="0" bIns="0" rtlCol="0" anchor="t">
            <a:spAutoFit/>
          </a:bodyPr>
          <a:lstStyle/>
          <a:p>
            <a:pPr algn="r">
              <a:lnSpc>
                <a:spcPts val="9329"/>
              </a:lnSpc>
            </a:pPr>
            <a:r>
              <a:rPr lang="en-US" sz="6000" dirty="0">
                <a:solidFill>
                  <a:schemeClr val="bg1"/>
                </a:solidFill>
                <a:latin typeface="Biryani Bold"/>
              </a:rPr>
              <a:t>Contexto historico</a:t>
            </a:r>
          </a:p>
        </p:txBody>
      </p:sp>
      <p:grpSp>
        <p:nvGrpSpPr>
          <p:cNvPr id="14" name="Group 4"/>
          <p:cNvGrpSpPr/>
          <p:nvPr/>
        </p:nvGrpSpPr>
        <p:grpSpPr>
          <a:xfrm>
            <a:off x="16744950" y="3187063"/>
            <a:ext cx="3086100" cy="3912874"/>
            <a:chOff x="0" y="0"/>
            <a:chExt cx="812800" cy="1030551"/>
          </a:xfrm>
        </p:grpSpPr>
        <p:sp>
          <p:nvSpPr>
            <p:cNvPr id="15" name="Freeform 5"/>
            <p:cNvSpPr/>
            <p:nvPr/>
          </p:nvSpPr>
          <p:spPr>
            <a:xfrm>
              <a:off x="0" y="0"/>
              <a:ext cx="812800" cy="1030551"/>
            </a:xfrm>
            <a:custGeom>
              <a:avLst/>
              <a:gdLst/>
              <a:ahLst/>
              <a:cxnLst/>
              <a:rect l="l" t="t" r="r" b="b"/>
              <a:pathLst>
                <a:path w="812800" h="1030551">
                  <a:moveTo>
                    <a:pt x="0" y="0"/>
                  </a:moveTo>
                  <a:lnTo>
                    <a:pt x="812800" y="0"/>
                  </a:lnTo>
                  <a:lnTo>
                    <a:pt x="812800" y="1030551"/>
                  </a:lnTo>
                  <a:lnTo>
                    <a:pt x="0" y="1030551"/>
                  </a:lnTo>
                  <a:close/>
                </a:path>
              </a:pathLst>
            </a:custGeom>
            <a:solidFill>
              <a:srgbClr val="10AFDC"/>
            </a:solidFill>
          </p:spPr>
        </p:sp>
        <p:sp>
          <p:nvSpPr>
            <p:cNvPr id="16" name="TextBox 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pic>
        <p:nvPicPr>
          <p:cNvPr id="17" name="Imagen 16"/>
          <p:cNvPicPr>
            <a:picLocks noChangeAspect="1"/>
          </p:cNvPicPr>
          <p:nvPr/>
        </p:nvPicPr>
        <p:blipFill>
          <a:blip r:embed="rId3"/>
          <a:stretch>
            <a:fillRect/>
          </a:stretch>
        </p:blipFill>
        <p:spPr>
          <a:xfrm>
            <a:off x="452677" y="3611626"/>
            <a:ext cx="3629864" cy="4436501"/>
          </a:xfrm>
          <a:prstGeom prst="rect">
            <a:avLst/>
          </a:prstGeom>
        </p:spPr>
      </p:pic>
      <p:pic>
        <p:nvPicPr>
          <p:cNvPr id="21" name="Imagen 20"/>
          <p:cNvPicPr>
            <a:picLocks noChangeAspect="1"/>
          </p:cNvPicPr>
          <p:nvPr/>
        </p:nvPicPr>
        <p:blipFill>
          <a:blip r:embed="rId4"/>
          <a:stretch>
            <a:fillRect/>
          </a:stretch>
        </p:blipFill>
        <p:spPr>
          <a:xfrm>
            <a:off x="4385002" y="5894626"/>
            <a:ext cx="3694537" cy="2410621"/>
          </a:xfrm>
          <a:prstGeom prst="rect">
            <a:avLst/>
          </a:prstGeom>
          <a:ln>
            <a:noFill/>
          </a:ln>
          <a:effectLst>
            <a:softEdge rad="112500"/>
          </a:effectLst>
        </p:spPr>
      </p:pic>
      <p:pic>
        <p:nvPicPr>
          <p:cNvPr id="22" name="Imagen 21"/>
          <p:cNvPicPr>
            <a:picLocks noChangeAspect="1"/>
          </p:cNvPicPr>
          <p:nvPr/>
        </p:nvPicPr>
        <p:blipFill>
          <a:blip r:embed="rId5"/>
          <a:stretch>
            <a:fillRect/>
          </a:stretch>
        </p:blipFill>
        <p:spPr>
          <a:xfrm>
            <a:off x="4366859" y="3388151"/>
            <a:ext cx="3694537" cy="2421768"/>
          </a:xfrm>
          <a:prstGeom prst="rect">
            <a:avLst/>
          </a:prstGeom>
          <a:ln>
            <a:noFill/>
          </a:ln>
          <a:effectLst>
            <a:softEdge rad="112500"/>
          </a:effectLst>
        </p:spPr>
      </p:pic>
      <p:sp>
        <p:nvSpPr>
          <p:cNvPr id="23"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068800" y="35433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5" name="Rectángulo 4"/>
          <p:cNvSpPr/>
          <p:nvPr/>
        </p:nvSpPr>
        <p:spPr>
          <a:xfrm>
            <a:off x="228600" y="4991100"/>
            <a:ext cx="10210800" cy="3539430"/>
          </a:xfrm>
          <a:prstGeom prst="rect">
            <a:avLst/>
          </a:prstGeom>
        </p:spPr>
        <p:txBody>
          <a:bodyPr wrap="square">
            <a:spAutoFit/>
          </a:bodyPr>
          <a:lstStyle/>
          <a:p>
            <a:pPr marL="457200" lvl="2" algn="just">
              <a:defRPr/>
            </a:pPr>
            <a:r>
              <a:rPr lang="x-none" sz="3200" dirty="0">
                <a:solidFill>
                  <a:schemeClr val="bg1"/>
                </a:solidFill>
                <a:latin typeface="Biryani Bold" panose="020B0604020202020204" charset="0"/>
                <a:cs typeface="Biryani Bold" panose="020B0604020202020204" charset="0"/>
              </a:rPr>
              <a:t>La energía eléctrica se manifiesta como corriente eléctrica, es decir, como el flujo de electrones que pasa de átomo en átomo a lo largo de un conductor. En otras palabras, se trata de la energía que se produce cuando dos puntos con diferentes voltajes se ponen en contacto a través de un conductor eléctrico</a:t>
            </a:r>
          </a:p>
        </p:txBody>
      </p:sp>
      <p:sp>
        <p:nvSpPr>
          <p:cNvPr id="8" name="TextBox 3"/>
          <p:cNvSpPr txBox="1"/>
          <p:nvPr/>
        </p:nvSpPr>
        <p:spPr>
          <a:xfrm>
            <a:off x="762000" y="2287891"/>
            <a:ext cx="9601200" cy="2385268"/>
          </a:xfrm>
          <a:prstGeom prst="rect">
            <a:avLst/>
          </a:prstGeom>
        </p:spPr>
        <p:txBody>
          <a:bodyPr wrap="square" lIns="0" tIns="0" rIns="0" bIns="0" rtlCol="0" anchor="t">
            <a:spAutoFit/>
          </a:bodyPr>
          <a:lstStyle/>
          <a:p>
            <a:pPr>
              <a:lnSpc>
                <a:spcPts val="9329"/>
              </a:lnSpc>
            </a:pPr>
            <a:r>
              <a:rPr lang="en-US" sz="6000" dirty="0">
                <a:solidFill>
                  <a:schemeClr val="bg1"/>
                </a:solidFill>
                <a:latin typeface="Biryani Bold"/>
              </a:rPr>
              <a:t>¿Qué es la energía Eléctrica?</a:t>
            </a:r>
          </a:p>
        </p:txBody>
      </p:sp>
      <p:pic>
        <p:nvPicPr>
          <p:cNvPr id="10" name="Picture 2"/>
          <p:cNvPicPr>
            <a:picLocks noChangeAspect="1" noChangeArrowheads="1"/>
          </p:cNvPicPr>
          <p:nvPr/>
        </p:nvPicPr>
        <p:blipFill>
          <a:blip r:embed="rId3" cstate="print"/>
          <a:srcRect/>
          <a:stretch>
            <a:fillRect/>
          </a:stretch>
        </p:blipFill>
        <p:spPr bwMode="auto">
          <a:xfrm>
            <a:off x="10896600" y="5905500"/>
            <a:ext cx="4017947" cy="3228456"/>
          </a:xfrm>
          <a:prstGeom prst="rect">
            <a:avLst/>
          </a:prstGeom>
          <a:ln>
            <a:noFill/>
          </a:ln>
          <a:effectLst>
            <a:softEdge rad="112500"/>
          </a:effectLst>
        </p:spPr>
      </p:pic>
      <p:pic>
        <p:nvPicPr>
          <p:cNvPr id="11" name="Picture 2" descr="http://4.bp.blogspot.com/-_ysGhe4Cviw/T1aqtDhPihI/AAAAAAAAABY/PAp3eIupagY/s729/arco%2Belectrico.jpg"/>
          <p:cNvPicPr>
            <a:picLocks noChangeAspect="1" noChangeArrowheads="1"/>
          </p:cNvPicPr>
          <p:nvPr/>
        </p:nvPicPr>
        <p:blipFill>
          <a:blip r:embed="rId4" cstate="print"/>
          <a:srcRect/>
          <a:stretch>
            <a:fillRect/>
          </a:stretch>
        </p:blipFill>
        <p:spPr bwMode="auto">
          <a:xfrm>
            <a:off x="12192000" y="2552700"/>
            <a:ext cx="4237058" cy="3182118"/>
          </a:xfrm>
          <a:prstGeom prst="rect">
            <a:avLst/>
          </a:prstGeom>
          <a:ln>
            <a:noFill/>
          </a:ln>
          <a:effectLst>
            <a:softEdge rad="112500"/>
          </a:effectLst>
        </p:spPr>
      </p:pic>
      <p:sp>
        <p:nvSpPr>
          <p:cNvPr id="12"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Tree>
    <p:extLst>
      <p:ext uri="{BB962C8B-B14F-4D97-AF65-F5344CB8AC3E}">
        <p14:creationId xmlns:p14="http://schemas.microsoft.com/office/powerpoint/2010/main" val="773559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40200" y="33909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6" name="1 Marcador de contenido"/>
          <p:cNvSpPr txBox="1">
            <a:spLocks/>
          </p:cNvSpPr>
          <p:nvPr/>
        </p:nvSpPr>
        <p:spPr>
          <a:xfrm>
            <a:off x="841253" y="4996796"/>
            <a:ext cx="6843464" cy="2579407"/>
          </a:xfrm>
          <a:prstGeom prst="rect">
            <a:avLst/>
          </a:prstGeom>
        </p:spPr>
        <p:txBody>
          <a:bodyPr vert="horz" lIns="91440" tIns="45720" rIns="91440" bIns="45720" rtlCol="0">
            <a:norm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lgn="ctr">
              <a:buFont typeface="Symbol" pitchFamily="18" charset="2"/>
              <a:buNone/>
            </a:pPr>
            <a:r>
              <a:rPr lang="es-ES" sz="5000" dirty="0">
                <a:solidFill>
                  <a:schemeClr val="bg1"/>
                </a:solidFill>
                <a:latin typeface="Biryani Bold" panose="020B0604020202020204" charset="0"/>
                <a:ea typeface="Calibri Light" panose="020F0302020204030204" pitchFamily="34" charset="0"/>
                <a:cs typeface="Biryani Bold" panose="020B0604020202020204" charset="0"/>
              </a:rPr>
              <a:t>¿La electricidad es una fuerza de energía natural?</a:t>
            </a:r>
          </a:p>
          <a:p>
            <a:pPr marL="0" indent="0">
              <a:buFont typeface="Symbol" pitchFamily="18" charset="2"/>
              <a:buNone/>
            </a:pPr>
            <a:endParaRPr lang="es-ES" dirty="0">
              <a:solidFill>
                <a:schemeClr val="tx1"/>
              </a:solidFill>
            </a:endParaRPr>
          </a:p>
          <a:p>
            <a:pPr marL="0" indent="0">
              <a:buFont typeface="Symbol" pitchFamily="18" charset="2"/>
              <a:buNone/>
            </a:pPr>
            <a:endParaRPr lang="es-ES" dirty="0">
              <a:solidFill>
                <a:schemeClr val="tx1"/>
              </a:solidFill>
            </a:endParaRPr>
          </a:p>
          <a:p>
            <a:pPr marL="0" indent="0">
              <a:buFont typeface="Symbol" pitchFamily="18" charset="2"/>
              <a:buNone/>
            </a:pPr>
            <a:endParaRPr lang="es-ES" dirty="0">
              <a:solidFill>
                <a:schemeClr val="tx1"/>
              </a:solidFill>
            </a:endParaRPr>
          </a:p>
          <a:p>
            <a:pPr marL="0" indent="0">
              <a:buFont typeface="Symbol" pitchFamily="18" charset="2"/>
              <a:buNone/>
            </a:pPr>
            <a:endParaRPr lang="es-ES" dirty="0">
              <a:solidFill>
                <a:schemeClr val="tx1"/>
              </a:solidFill>
            </a:endParaRPr>
          </a:p>
          <a:p>
            <a:endParaRPr lang="es-ES" dirty="0"/>
          </a:p>
        </p:txBody>
      </p:sp>
      <p:pic>
        <p:nvPicPr>
          <p:cNvPr id="5" name="Imagen 4"/>
          <p:cNvPicPr>
            <a:picLocks noChangeAspect="1"/>
          </p:cNvPicPr>
          <p:nvPr/>
        </p:nvPicPr>
        <p:blipFill>
          <a:blip r:embed="rId3"/>
          <a:stretch>
            <a:fillRect/>
          </a:stretch>
        </p:blipFill>
        <p:spPr>
          <a:xfrm>
            <a:off x="7684717" y="3305191"/>
            <a:ext cx="8693965" cy="5873162"/>
          </a:xfrm>
          <a:prstGeom prst="rect">
            <a:avLst/>
          </a:prstGeom>
          <a:ln>
            <a:noFill/>
          </a:ln>
          <a:effectLst>
            <a:softEdge rad="112500"/>
          </a:effectLst>
        </p:spPr>
      </p:pic>
      <p:sp>
        <p:nvSpPr>
          <p:cNvPr id="9"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Tree>
    <p:extLst>
      <p:ext uri="{BB962C8B-B14F-4D97-AF65-F5344CB8AC3E}">
        <p14:creationId xmlns:p14="http://schemas.microsoft.com/office/powerpoint/2010/main" val="40292857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40200" y="33909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6"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
        <p:nvSpPr>
          <p:cNvPr id="5" name="Rectángulo 4"/>
          <p:cNvSpPr/>
          <p:nvPr/>
        </p:nvSpPr>
        <p:spPr>
          <a:xfrm>
            <a:off x="522266" y="3390900"/>
            <a:ext cx="15580887" cy="4031873"/>
          </a:xfrm>
          <a:prstGeom prst="rect">
            <a:avLst/>
          </a:prstGeom>
        </p:spPr>
        <p:txBody>
          <a:bodyPr wrap="square">
            <a:spAutoFit/>
          </a:bodyPr>
          <a:lstStyle/>
          <a:p>
            <a:pPr marL="457200" lvl="0" indent="-457200" algn="just">
              <a:buFont typeface="Arial" panose="020B0604020202020204" pitchFamily="34" charset="0"/>
              <a:buChar char="•"/>
            </a:pPr>
            <a:r>
              <a:rPr lang="es-ES" sz="3200" b="1" dirty="0">
                <a:solidFill>
                  <a:schemeClr val="bg1"/>
                </a:solidFill>
              </a:rPr>
              <a:t>Choque Eléctrico</a:t>
            </a:r>
            <a:r>
              <a:rPr lang="es-ES" sz="3200" dirty="0">
                <a:solidFill>
                  <a:schemeClr val="bg1"/>
                </a:solidFill>
              </a:rPr>
              <a:t> por contacto con elementos en tensión (Contacto eléctrico directo) o masas puestas accidentalmente en tensión (Contacto eléctrico indirecto)</a:t>
            </a:r>
          </a:p>
          <a:p>
            <a:pPr lvl="0" algn="just"/>
            <a:endParaRPr lang="es-ES" sz="3200" dirty="0">
              <a:solidFill>
                <a:schemeClr val="bg1"/>
              </a:solidFill>
            </a:endParaRPr>
          </a:p>
          <a:p>
            <a:pPr marL="457200" lvl="0" indent="-457200" algn="just">
              <a:buFont typeface="Arial" panose="020B0604020202020204" pitchFamily="34" charset="0"/>
              <a:buChar char="•"/>
            </a:pPr>
            <a:r>
              <a:rPr lang="es-ES" sz="3200" b="1" dirty="0">
                <a:solidFill>
                  <a:schemeClr val="bg1"/>
                </a:solidFill>
              </a:rPr>
              <a:t>Arco Eléctrico </a:t>
            </a:r>
            <a:r>
              <a:rPr lang="es-ES" sz="3200" dirty="0">
                <a:solidFill>
                  <a:schemeClr val="bg1"/>
                </a:solidFill>
              </a:rPr>
              <a:t>Sucede cuando fluye una cantidad importante de corriente eléctrica a través de lo que previamente era aire.</a:t>
            </a:r>
          </a:p>
          <a:p>
            <a:pPr marL="457200" lvl="0" indent="-457200" algn="just">
              <a:buFont typeface="Arial" panose="020B0604020202020204" pitchFamily="34" charset="0"/>
              <a:buChar char="•"/>
            </a:pPr>
            <a:endParaRPr lang="es-ES" sz="3200" dirty="0">
              <a:solidFill>
                <a:schemeClr val="bg1"/>
              </a:solidFill>
            </a:endParaRPr>
          </a:p>
          <a:p>
            <a:pPr marL="457200" lvl="0" indent="-457200" algn="just">
              <a:buFont typeface="Arial" panose="020B0604020202020204" pitchFamily="34" charset="0"/>
              <a:buChar char="•"/>
            </a:pPr>
            <a:r>
              <a:rPr lang="es-ES" sz="3200" b="1" dirty="0">
                <a:solidFill>
                  <a:schemeClr val="bg1"/>
                </a:solidFill>
              </a:rPr>
              <a:t>Explosiones </a:t>
            </a:r>
            <a:r>
              <a:rPr lang="es-ES" sz="3200" dirty="0">
                <a:solidFill>
                  <a:schemeClr val="bg1"/>
                </a:solidFill>
              </a:rPr>
              <a:t>Los arcos sobrecalientan el aire instantáneamente (efectos Ceguera, daño </a:t>
            </a:r>
            <a:r>
              <a:rPr lang="es-ES" sz="3200" i="1" dirty="0">
                <a:solidFill>
                  <a:schemeClr val="bg1"/>
                </a:solidFill>
              </a:rPr>
              <a:t>auditivo)</a:t>
            </a:r>
          </a:p>
        </p:txBody>
      </p:sp>
      <p:sp>
        <p:nvSpPr>
          <p:cNvPr id="8" name="Rectángulo 7"/>
          <p:cNvSpPr/>
          <p:nvPr/>
        </p:nvSpPr>
        <p:spPr>
          <a:xfrm>
            <a:off x="754942" y="1902080"/>
            <a:ext cx="10141658" cy="685124"/>
          </a:xfrm>
          <a:prstGeom prst="rect">
            <a:avLst/>
          </a:prstGeom>
        </p:spPr>
        <p:txBody>
          <a:bodyPr wrap="square">
            <a:spAutoFit/>
          </a:bodyPr>
          <a:lstStyle/>
          <a:p>
            <a:pPr>
              <a:lnSpc>
                <a:spcPct val="107000"/>
              </a:lnSpc>
              <a:spcAft>
                <a:spcPts val="800"/>
              </a:spcAft>
            </a:pPr>
            <a:r>
              <a:rPr lang="es-CL" sz="3600" b="1" kern="100" dirty="0">
                <a:solidFill>
                  <a:schemeClr val="bg1"/>
                </a:solidFill>
                <a:latin typeface="Biryani Bold" panose="020B0604020202020204" charset="0"/>
                <a:ea typeface="Calibri" panose="020F0502020204030204" pitchFamily="34" charset="0"/>
                <a:cs typeface="Biryani Bold" panose="020B0604020202020204" charset="0"/>
              </a:rPr>
              <a:t>DEFINICIONES</a:t>
            </a:r>
            <a:endParaRPr lang="es-MX" sz="36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Tree>
    <p:extLst>
      <p:ext uri="{BB962C8B-B14F-4D97-AF65-F5344CB8AC3E}">
        <p14:creationId xmlns:p14="http://schemas.microsoft.com/office/powerpoint/2010/main" val="22907223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40200" y="33909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6"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
        <p:nvSpPr>
          <p:cNvPr id="8" name="Rectángulo 7"/>
          <p:cNvSpPr/>
          <p:nvPr/>
        </p:nvSpPr>
        <p:spPr>
          <a:xfrm>
            <a:off x="754942" y="2498628"/>
            <a:ext cx="10141658" cy="685124"/>
          </a:xfrm>
          <a:prstGeom prst="rect">
            <a:avLst/>
          </a:prstGeom>
        </p:spPr>
        <p:txBody>
          <a:bodyPr wrap="square">
            <a:spAutoFit/>
          </a:bodyPr>
          <a:lstStyle/>
          <a:p>
            <a:pPr>
              <a:lnSpc>
                <a:spcPct val="107000"/>
              </a:lnSpc>
              <a:spcAft>
                <a:spcPts val="800"/>
              </a:spcAft>
            </a:pPr>
            <a:r>
              <a:rPr lang="es-CL" sz="3600" b="1" kern="100" dirty="0">
                <a:solidFill>
                  <a:schemeClr val="bg1"/>
                </a:solidFill>
                <a:latin typeface="Biryani Bold" panose="020B0604020202020204" charset="0"/>
                <a:ea typeface="Calibri" panose="020F0502020204030204" pitchFamily="34" charset="0"/>
                <a:cs typeface="Biryani Bold" panose="020B0604020202020204" charset="0"/>
              </a:rPr>
              <a:t>DEFINICIONES</a:t>
            </a:r>
            <a:endParaRPr lang="es-MX" sz="36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9" name="Rectángulo 8"/>
          <p:cNvSpPr/>
          <p:nvPr/>
        </p:nvSpPr>
        <p:spPr>
          <a:xfrm>
            <a:off x="7315200" y="4104790"/>
            <a:ext cx="8991600" cy="3416320"/>
          </a:xfrm>
          <a:prstGeom prst="rect">
            <a:avLst/>
          </a:prstGeom>
        </p:spPr>
        <p:txBody>
          <a:bodyPr wrap="square">
            <a:spAutoFit/>
          </a:bodyPr>
          <a:lstStyle/>
          <a:p>
            <a:pPr marL="457200" lvl="0" indent="-457200" algn="just">
              <a:buFont typeface="Arial" panose="020B0604020202020204" pitchFamily="34" charset="0"/>
              <a:buChar char="•"/>
            </a:pPr>
            <a:r>
              <a:rPr lang="es-ES" sz="2400" b="1" dirty="0">
                <a:solidFill>
                  <a:schemeClr val="bg1"/>
                </a:solidFill>
                <a:latin typeface="Biryani Bold" panose="020B0604020202020204" charset="0"/>
                <a:cs typeface="Biryani Bold" panose="020B0604020202020204" charset="0"/>
              </a:rPr>
              <a:t>Corriente Eléctrica</a:t>
            </a:r>
          </a:p>
          <a:p>
            <a:pPr marL="457200" lvl="0" indent="-457200" algn="just">
              <a:buFont typeface="Arial" panose="020B0604020202020204" pitchFamily="34" charset="0"/>
              <a:buChar char="•"/>
            </a:pPr>
            <a:endParaRPr lang="es-ES" sz="2400" b="1" dirty="0">
              <a:solidFill>
                <a:schemeClr val="bg1"/>
              </a:solidFill>
              <a:latin typeface="Biryani Bold" panose="020B0604020202020204" charset="0"/>
              <a:cs typeface="Biryani Bold" panose="020B0604020202020204" charset="0"/>
            </a:endParaRPr>
          </a:p>
          <a:p>
            <a:pPr lvl="0" algn="just"/>
            <a:r>
              <a:rPr lang="es-MX" sz="2400" dirty="0">
                <a:solidFill>
                  <a:schemeClr val="bg1"/>
                </a:solidFill>
                <a:latin typeface="Biryani Bold" panose="020B0604020202020204" charset="0"/>
                <a:cs typeface="Biryani Bold" panose="020B0604020202020204" charset="0"/>
              </a:rPr>
              <a:t>Se denomina de este modo al </a:t>
            </a:r>
            <a:r>
              <a:rPr lang="es-MX" sz="2400" b="1" dirty="0">
                <a:solidFill>
                  <a:schemeClr val="bg1"/>
                </a:solidFill>
                <a:latin typeface="Biryani Bold" panose="020B0604020202020204" charset="0"/>
                <a:cs typeface="Biryani Bold" panose="020B0604020202020204" charset="0"/>
              </a:rPr>
              <a:t>desplazamiento de electrones sobre un cuerpo conductor</a:t>
            </a:r>
            <a:r>
              <a:rPr lang="es-MX" sz="2400" dirty="0">
                <a:solidFill>
                  <a:schemeClr val="bg1"/>
                </a:solidFill>
                <a:latin typeface="Biryani Bold" panose="020B0604020202020204" charset="0"/>
                <a:cs typeface="Biryani Bold" panose="020B0604020202020204" charset="0"/>
              </a:rPr>
              <a:t>. Todos los cuerpos tienden a quedar en estado eléctricamente neutro; así, si se ponen en contacto dos cuerpos, uno cargado con exceso de electrones y otro con defecto, se establecerá entre ellos un intercambio de electrones hasta que se igualen eléctricamente.</a:t>
            </a:r>
            <a:endParaRPr lang="es-ES" sz="2400" dirty="0">
              <a:solidFill>
                <a:schemeClr val="bg1"/>
              </a:solidFill>
              <a:latin typeface="Biryani Bold" panose="020B0604020202020204" charset="0"/>
              <a:cs typeface="Biryani Bold" panose="020B0604020202020204" charset="0"/>
            </a:endParaRPr>
          </a:p>
        </p:txBody>
      </p:sp>
      <p:pic>
        <p:nvPicPr>
          <p:cNvPr id="12" name="Imagen 11"/>
          <p:cNvPicPr>
            <a:picLocks noChangeAspect="1"/>
          </p:cNvPicPr>
          <p:nvPr/>
        </p:nvPicPr>
        <p:blipFill>
          <a:blip r:embed="rId3"/>
          <a:stretch>
            <a:fillRect/>
          </a:stretch>
        </p:blipFill>
        <p:spPr>
          <a:xfrm>
            <a:off x="754942" y="3619500"/>
            <a:ext cx="6299911" cy="4386901"/>
          </a:xfrm>
          <a:prstGeom prst="rect">
            <a:avLst/>
          </a:prstGeom>
          <a:ln>
            <a:noFill/>
          </a:ln>
          <a:effectLst>
            <a:softEdge rad="112500"/>
          </a:effectLst>
        </p:spPr>
      </p:pic>
    </p:spTree>
    <p:extLst>
      <p:ext uri="{BB962C8B-B14F-4D97-AF65-F5344CB8AC3E}">
        <p14:creationId xmlns:p14="http://schemas.microsoft.com/office/powerpoint/2010/main" val="2321932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40200" y="33909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6"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
        <p:nvSpPr>
          <p:cNvPr id="8" name="Rectángulo 7"/>
          <p:cNvSpPr/>
          <p:nvPr/>
        </p:nvSpPr>
        <p:spPr>
          <a:xfrm>
            <a:off x="754942" y="2498628"/>
            <a:ext cx="10141658" cy="685124"/>
          </a:xfrm>
          <a:prstGeom prst="rect">
            <a:avLst/>
          </a:prstGeom>
        </p:spPr>
        <p:txBody>
          <a:bodyPr wrap="square">
            <a:spAutoFit/>
          </a:bodyPr>
          <a:lstStyle/>
          <a:p>
            <a:pPr>
              <a:lnSpc>
                <a:spcPct val="107000"/>
              </a:lnSpc>
              <a:spcAft>
                <a:spcPts val="800"/>
              </a:spcAft>
            </a:pPr>
            <a:r>
              <a:rPr lang="es-CL" sz="3600" b="1" kern="100" dirty="0">
                <a:solidFill>
                  <a:schemeClr val="bg1"/>
                </a:solidFill>
                <a:latin typeface="Biryani Bold" panose="020B0604020202020204" charset="0"/>
                <a:ea typeface="Calibri" panose="020F0502020204030204" pitchFamily="34" charset="0"/>
                <a:cs typeface="Biryani Bold" panose="020B0604020202020204" charset="0"/>
              </a:rPr>
              <a:t>DEFINICIONES</a:t>
            </a:r>
            <a:endParaRPr lang="es-MX" sz="36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10" name="Rectángulo 9"/>
          <p:cNvSpPr/>
          <p:nvPr/>
        </p:nvSpPr>
        <p:spPr>
          <a:xfrm>
            <a:off x="768199" y="4367465"/>
            <a:ext cx="9144000" cy="3046988"/>
          </a:xfrm>
          <a:prstGeom prst="rect">
            <a:avLst/>
          </a:prstGeom>
        </p:spPr>
        <p:txBody>
          <a:bodyPr>
            <a:spAutoFit/>
          </a:bodyPr>
          <a:lstStyle/>
          <a:p>
            <a:pPr marL="342900" indent="-342900" algn="just">
              <a:buFont typeface="Arial" panose="020B0604020202020204" pitchFamily="34" charset="0"/>
              <a:buChar char="•"/>
            </a:pPr>
            <a:r>
              <a:rPr lang="es-MX" sz="2400" dirty="0">
                <a:solidFill>
                  <a:schemeClr val="bg1"/>
                </a:solidFill>
                <a:latin typeface="Biryani Bold" panose="020B0604020202020204" charset="0"/>
                <a:cs typeface="Biryani Bold" panose="020B0604020202020204" charset="0"/>
              </a:rPr>
              <a:t>Circuito Eléctrico</a:t>
            </a:r>
          </a:p>
          <a:p>
            <a:pPr algn="just"/>
            <a:endParaRPr lang="es-MX" sz="2400" dirty="0">
              <a:solidFill>
                <a:schemeClr val="bg1"/>
              </a:solidFill>
              <a:latin typeface="Biryani Bold" panose="020B0604020202020204" charset="0"/>
              <a:cs typeface="Biryani Bold" panose="020B0604020202020204" charset="0"/>
            </a:endParaRPr>
          </a:p>
          <a:p>
            <a:pPr algn="just"/>
            <a:r>
              <a:rPr lang="es-MX" sz="2400" dirty="0">
                <a:solidFill>
                  <a:schemeClr val="bg1"/>
                </a:solidFill>
                <a:latin typeface="Biryani Bold" panose="020B0604020202020204" charset="0"/>
                <a:cs typeface="Biryani Bold" panose="020B0604020202020204" charset="0"/>
              </a:rPr>
              <a:t>Es el camino a través del cual se desplazan los electrones. El circuito eléctrico es parecido a un circuito hidráulico, ya que puede considerarse como el camino que recorre la corriente (el agua) desde un generador de tensión (también denominado como fuente) hacia un dispositivo consumidor o carga. </a:t>
            </a:r>
          </a:p>
        </p:txBody>
      </p:sp>
      <p:pic>
        <p:nvPicPr>
          <p:cNvPr id="11" name="Imagen 10"/>
          <p:cNvPicPr>
            <a:picLocks noChangeAspect="1"/>
          </p:cNvPicPr>
          <p:nvPr/>
        </p:nvPicPr>
        <p:blipFill rotWithShape="1">
          <a:blip r:embed="rId3"/>
          <a:srcRect t="9307"/>
          <a:stretch/>
        </p:blipFill>
        <p:spPr>
          <a:xfrm>
            <a:off x="10433690" y="3663484"/>
            <a:ext cx="5638800" cy="4454950"/>
          </a:xfrm>
          <a:prstGeom prst="rect">
            <a:avLst/>
          </a:prstGeom>
          <a:ln>
            <a:noFill/>
          </a:ln>
          <a:effectLst>
            <a:softEdge rad="112500"/>
          </a:effectLst>
        </p:spPr>
      </p:pic>
    </p:spTree>
    <p:extLst>
      <p:ext uri="{BB962C8B-B14F-4D97-AF65-F5344CB8AC3E}">
        <p14:creationId xmlns:p14="http://schemas.microsoft.com/office/powerpoint/2010/main" val="3893533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9316BCE5-D2FA-2BD2-EC72-12D73C55D012}"/>
              </a:ext>
            </a:extLst>
          </p:cNvPr>
          <p:cNvSpPr/>
          <p:nvPr/>
        </p:nvSpPr>
        <p:spPr>
          <a:xfrm>
            <a:off x="3810000" y="2857500"/>
            <a:ext cx="9829800" cy="4572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600" dirty="0"/>
              <a:t>Modulo ll</a:t>
            </a:r>
          </a:p>
        </p:txBody>
      </p:sp>
    </p:spTree>
    <p:extLst>
      <p:ext uri="{BB962C8B-B14F-4D97-AF65-F5344CB8AC3E}">
        <p14:creationId xmlns:p14="http://schemas.microsoft.com/office/powerpoint/2010/main" val="553081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15009" y="2141812"/>
            <a:ext cx="11018586" cy="936154"/>
          </a:xfrm>
          <a:prstGeom prst="rect">
            <a:avLst/>
          </a:prstGeom>
        </p:spPr>
        <p:txBody>
          <a:bodyPr lIns="0" tIns="0" rIns="0" bIns="0" rtlCol="0" anchor="t">
            <a:spAutoFit/>
          </a:bodyPr>
          <a:lstStyle/>
          <a:p>
            <a:pPr marL="0" lvl="0" indent="0">
              <a:lnSpc>
                <a:spcPts val="7326"/>
              </a:lnSpc>
              <a:spcBef>
                <a:spcPct val="0"/>
              </a:spcBef>
            </a:pPr>
            <a:r>
              <a:rPr lang="en-US" sz="4400" dirty="0">
                <a:solidFill>
                  <a:schemeClr val="bg1"/>
                </a:solidFill>
                <a:latin typeface="Biryani Bold"/>
              </a:rPr>
              <a:t>Generalidades de la ley 16.744</a:t>
            </a:r>
          </a:p>
        </p:txBody>
      </p:sp>
      <p:grpSp>
        <p:nvGrpSpPr>
          <p:cNvPr id="4" name="Group 4"/>
          <p:cNvGrpSpPr/>
          <p:nvPr/>
        </p:nvGrpSpPr>
        <p:grpSpPr>
          <a:xfrm>
            <a:off x="16744950" y="3187063"/>
            <a:ext cx="3086100" cy="3912874"/>
            <a:chOff x="0" y="0"/>
            <a:chExt cx="812800" cy="1030551"/>
          </a:xfrm>
        </p:grpSpPr>
        <p:sp>
          <p:nvSpPr>
            <p:cNvPr id="5" name="Freeform 5"/>
            <p:cNvSpPr/>
            <p:nvPr/>
          </p:nvSpPr>
          <p:spPr>
            <a:xfrm>
              <a:off x="0" y="0"/>
              <a:ext cx="812800" cy="1030551"/>
            </a:xfrm>
            <a:custGeom>
              <a:avLst/>
              <a:gdLst/>
              <a:ahLst/>
              <a:cxnLst/>
              <a:rect l="l" t="t" r="r" b="b"/>
              <a:pathLst>
                <a:path w="812800" h="1030551">
                  <a:moveTo>
                    <a:pt x="0" y="0"/>
                  </a:moveTo>
                  <a:lnTo>
                    <a:pt x="812800" y="0"/>
                  </a:lnTo>
                  <a:lnTo>
                    <a:pt x="812800" y="1030551"/>
                  </a:lnTo>
                  <a:lnTo>
                    <a:pt x="0" y="1030551"/>
                  </a:lnTo>
                  <a:close/>
                </a:path>
              </a:pathLst>
            </a:custGeom>
            <a:solidFill>
              <a:srgbClr val="10AFDC"/>
            </a:solidFill>
          </p:spPr>
        </p:sp>
        <p:sp>
          <p:nvSpPr>
            <p:cNvPr id="6" name="TextBox 6"/>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11"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13" name="Rectángulo 12"/>
          <p:cNvSpPr/>
          <p:nvPr/>
        </p:nvSpPr>
        <p:spPr>
          <a:xfrm>
            <a:off x="441416" y="3703958"/>
            <a:ext cx="9525000" cy="882678"/>
          </a:xfrm>
          <a:prstGeom prst="rect">
            <a:avLst/>
          </a:prstGeom>
        </p:spPr>
        <p:txBody>
          <a:bodyPr wrap="square">
            <a:spAutoFit/>
          </a:bodyPr>
          <a:lstStyle/>
          <a:p>
            <a:pPr>
              <a:lnSpc>
                <a:spcPct val="107000"/>
              </a:lnSpc>
              <a:spcAft>
                <a:spcPts val="800"/>
              </a:spcAft>
            </a:pPr>
            <a:r>
              <a:rPr lang="es-CL" sz="2400" b="1" kern="100" dirty="0">
                <a:solidFill>
                  <a:schemeClr val="bg1"/>
                </a:solidFill>
                <a:latin typeface="Biryani Bold" panose="020B0604020202020204" charset="0"/>
                <a:ea typeface="Calibri" panose="020F0502020204030204" pitchFamily="34" charset="0"/>
                <a:cs typeface="Biryani Bold" panose="020B0604020202020204" charset="0"/>
              </a:rPr>
              <a:t>OBJETIVOS DE LA LEY CONTRA ACCIDENTES DEL TRABAJO Y ENFERMEDADES PROFESIONALES</a:t>
            </a:r>
            <a:endParaRPr lang="es-MX" sz="24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14" name="Rectángulo 13"/>
          <p:cNvSpPr/>
          <p:nvPr/>
        </p:nvSpPr>
        <p:spPr>
          <a:xfrm>
            <a:off x="441416" y="5212628"/>
            <a:ext cx="9144000" cy="3056286"/>
          </a:xfrm>
          <a:prstGeom prst="rect">
            <a:avLst/>
          </a:prstGeom>
        </p:spPr>
        <p:txBody>
          <a:bodyPr>
            <a:spAutoFit/>
          </a:bodyPr>
          <a:lstStyle/>
          <a:p>
            <a:pPr marL="342900" lvl="0" indent="-342900">
              <a:lnSpc>
                <a:spcPct val="107000"/>
              </a:lnSpc>
              <a:spcAft>
                <a:spcPts val="0"/>
              </a:spcAft>
              <a:buFont typeface="Symbol" panose="05050102010706020507" pitchFamily="18" charset="2"/>
              <a:buChar char=""/>
            </a:pPr>
            <a:r>
              <a:rPr lang="es-CL" sz="3600" kern="100" dirty="0">
                <a:solidFill>
                  <a:schemeClr val="bg1"/>
                </a:solidFill>
                <a:latin typeface="Biryani Bold" panose="020B0604020202020204" charset="0"/>
                <a:ea typeface="Calibri" panose="020F0502020204030204" pitchFamily="34" charset="0"/>
                <a:cs typeface="Biryani Bold" panose="020B0604020202020204" charset="0"/>
              </a:rPr>
              <a:t>Prevenir</a:t>
            </a:r>
            <a:endParaRPr lang="es-MX" sz="36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nSpc>
                <a:spcPct val="107000"/>
              </a:lnSpc>
              <a:spcAft>
                <a:spcPts val="0"/>
              </a:spcAft>
              <a:buFont typeface="Symbol" panose="05050102010706020507" pitchFamily="18" charset="2"/>
              <a:buChar char=""/>
            </a:pPr>
            <a:r>
              <a:rPr lang="es-CL" sz="3600" kern="100" dirty="0">
                <a:solidFill>
                  <a:schemeClr val="bg1"/>
                </a:solidFill>
                <a:latin typeface="Biryani Bold" panose="020B0604020202020204" charset="0"/>
                <a:ea typeface="Calibri" panose="020F0502020204030204" pitchFamily="34" charset="0"/>
                <a:cs typeface="Biryani Bold" panose="020B0604020202020204" charset="0"/>
              </a:rPr>
              <a:t>Otorgar atención médica </a:t>
            </a:r>
            <a:endParaRPr lang="es-MX" sz="36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nSpc>
                <a:spcPct val="107000"/>
              </a:lnSpc>
              <a:spcAft>
                <a:spcPts val="0"/>
              </a:spcAft>
              <a:buFont typeface="Symbol" panose="05050102010706020507" pitchFamily="18" charset="2"/>
              <a:buChar char=""/>
            </a:pPr>
            <a:r>
              <a:rPr lang="es-CL" sz="3600" kern="100" dirty="0">
                <a:solidFill>
                  <a:schemeClr val="bg1"/>
                </a:solidFill>
                <a:latin typeface="Biryani Bold" panose="020B0604020202020204" charset="0"/>
                <a:ea typeface="Calibri" panose="020F0502020204030204" pitchFamily="34" charset="0"/>
                <a:cs typeface="Biryani Bold" panose="020B0604020202020204" charset="0"/>
              </a:rPr>
              <a:t>Prestaciones económicas</a:t>
            </a:r>
            <a:endParaRPr lang="es-MX" sz="36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nSpc>
                <a:spcPct val="107000"/>
              </a:lnSpc>
              <a:spcAft>
                <a:spcPts val="0"/>
              </a:spcAft>
              <a:buFont typeface="Symbol" panose="05050102010706020507" pitchFamily="18" charset="2"/>
              <a:buChar char=""/>
            </a:pPr>
            <a:r>
              <a:rPr lang="es-CL" sz="3600" kern="100" dirty="0">
                <a:solidFill>
                  <a:schemeClr val="bg1"/>
                </a:solidFill>
                <a:latin typeface="Biryani Bold" panose="020B0604020202020204" charset="0"/>
                <a:ea typeface="Calibri" panose="020F0502020204030204" pitchFamily="34" charset="0"/>
                <a:cs typeface="Biryani Bold" panose="020B0604020202020204" charset="0"/>
              </a:rPr>
              <a:t>Rehabilitar al trabajador</a:t>
            </a:r>
            <a:endParaRPr lang="es-MX" sz="36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nSpc>
                <a:spcPct val="107000"/>
              </a:lnSpc>
              <a:spcAft>
                <a:spcPts val="800"/>
              </a:spcAft>
              <a:buFont typeface="Symbol" panose="05050102010706020507" pitchFamily="18" charset="2"/>
              <a:buChar char=""/>
            </a:pPr>
            <a:r>
              <a:rPr lang="es-CL" sz="3600" kern="100" dirty="0">
                <a:solidFill>
                  <a:schemeClr val="bg1"/>
                </a:solidFill>
                <a:latin typeface="Biryani Bold" panose="020B0604020202020204" charset="0"/>
                <a:ea typeface="Calibri" panose="020F0502020204030204" pitchFamily="34" charset="0"/>
                <a:cs typeface="Biryani Bold" panose="020B0604020202020204" charset="0"/>
              </a:rPr>
              <a:t>Reintegrar al trabajador</a:t>
            </a:r>
            <a:endParaRPr lang="es-MX" sz="36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pic>
        <p:nvPicPr>
          <p:cNvPr id="16" name="Picture 11" descr="jdl"/>
          <p:cNvPicPr>
            <a:picLocks noChangeAspect="1" noChangeArrowheads="1"/>
          </p:cNvPicPr>
          <p:nvPr/>
        </p:nvPicPr>
        <p:blipFill>
          <a:blip r:embed="rId3" cstate="print"/>
          <a:srcRect/>
          <a:stretch>
            <a:fillRect/>
          </a:stretch>
        </p:blipFill>
        <p:spPr bwMode="auto">
          <a:xfrm>
            <a:off x="9966416" y="2933700"/>
            <a:ext cx="7287609" cy="5697701"/>
          </a:xfrm>
          <a:prstGeom prst="rect">
            <a:avLst/>
          </a:prstGeom>
          <a:ln>
            <a:noFill/>
          </a:ln>
          <a:effectLst>
            <a:softEdge rad="112500"/>
          </a:effectLst>
        </p:spPr>
      </p:pic>
      <p:sp>
        <p:nvSpPr>
          <p:cNvPr id="17"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5400000">
            <a:off x="16556057" y="4132436"/>
            <a:ext cx="3086100" cy="2022129"/>
            <a:chOff x="0" y="0"/>
            <a:chExt cx="812800" cy="532577"/>
          </a:xfrm>
        </p:grpSpPr>
        <p:sp>
          <p:nvSpPr>
            <p:cNvPr id="3" name="Freeform 3"/>
            <p:cNvSpPr/>
            <p:nvPr/>
          </p:nvSpPr>
          <p:spPr>
            <a:xfrm>
              <a:off x="0" y="0"/>
              <a:ext cx="812800" cy="532577"/>
            </a:xfrm>
            <a:custGeom>
              <a:avLst/>
              <a:gdLst/>
              <a:ahLst/>
              <a:cxnLst/>
              <a:rect l="l" t="t" r="r" b="b"/>
              <a:pathLst>
                <a:path w="812800" h="532577">
                  <a:moveTo>
                    <a:pt x="0" y="0"/>
                  </a:moveTo>
                  <a:lnTo>
                    <a:pt x="812800" y="0"/>
                  </a:lnTo>
                  <a:lnTo>
                    <a:pt x="812800"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9" name="TextBox 2"/>
          <p:cNvSpPr txBox="1"/>
          <p:nvPr/>
        </p:nvSpPr>
        <p:spPr>
          <a:xfrm>
            <a:off x="515009" y="1720429"/>
            <a:ext cx="11018586" cy="809837"/>
          </a:xfrm>
          <a:prstGeom prst="rect">
            <a:avLst/>
          </a:prstGeom>
        </p:spPr>
        <p:txBody>
          <a:bodyPr lIns="0" tIns="0" rIns="0" bIns="0" rtlCol="0" anchor="t">
            <a:spAutoFit/>
          </a:bodyPr>
          <a:lstStyle/>
          <a:p>
            <a:pPr marL="0" lvl="0" indent="0">
              <a:lnSpc>
                <a:spcPts val="7326"/>
              </a:lnSpc>
              <a:spcBef>
                <a:spcPct val="0"/>
              </a:spcBef>
            </a:pPr>
            <a:r>
              <a:rPr lang="en-US" sz="2800" dirty="0">
                <a:solidFill>
                  <a:schemeClr val="bg1"/>
                </a:solidFill>
                <a:latin typeface="Biryani Bold"/>
              </a:rPr>
              <a:t>Generalidades de la ley 16.744</a:t>
            </a:r>
          </a:p>
        </p:txBody>
      </p:sp>
      <p:sp>
        <p:nvSpPr>
          <p:cNvPr id="10" name="Rectángulo 9"/>
          <p:cNvSpPr/>
          <p:nvPr/>
        </p:nvSpPr>
        <p:spPr>
          <a:xfrm>
            <a:off x="381000" y="2557480"/>
            <a:ext cx="10141658" cy="685124"/>
          </a:xfrm>
          <a:prstGeom prst="rect">
            <a:avLst/>
          </a:prstGeom>
        </p:spPr>
        <p:txBody>
          <a:bodyPr wrap="square">
            <a:spAutoFit/>
          </a:bodyPr>
          <a:lstStyle/>
          <a:p>
            <a:pPr>
              <a:lnSpc>
                <a:spcPct val="107000"/>
              </a:lnSpc>
              <a:spcAft>
                <a:spcPts val="800"/>
              </a:spcAft>
            </a:pPr>
            <a:r>
              <a:rPr lang="es-CL" sz="3600" b="1" kern="100" dirty="0">
                <a:solidFill>
                  <a:schemeClr val="bg1"/>
                </a:solidFill>
                <a:latin typeface="Biryani Bold" panose="020B0604020202020204" charset="0"/>
                <a:ea typeface="Calibri" panose="020F0502020204030204" pitchFamily="34" charset="0"/>
                <a:cs typeface="Biryani Bold" panose="020B0604020202020204" charset="0"/>
              </a:rPr>
              <a:t>DEFINICIONES</a:t>
            </a:r>
            <a:endParaRPr lang="es-MX" sz="36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11" name="Rectángulo 10"/>
          <p:cNvSpPr/>
          <p:nvPr/>
        </p:nvSpPr>
        <p:spPr>
          <a:xfrm>
            <a:off x="381000" y="3924896"/>
            <a:ext cx="16078200" cy="5523307"/>
          </a:xfrm>
          <a:prstGeom prst="rect">
            <a:avLst/>
          </a:prstGeom>
        </p:spPr>
        <p:txBody>
          <a:bodyPr wrap="square">
            <a:spAutoFit/>
          </a:bodyPr>
          <a:lstStyle/>
          <a:p>
            <a:pPr marL="342900" lvl="0" indent="-342900" algn="just">
              <a:lnSpc>
                <a:spcPct val="107000"/>
              </a:lnSpc>
              <a:spcAft>
                <a:spcPts val="800"/>
              </a:spcAft>
              <a:buFont typeface="Symbol" panose="05050102010706020507" pitchFamily="18" charset="2"/>
              <a:buChar char=""/>
            </a:pPr>
            <a:r>
              <a:rPr lang="es-CL" sz="2800" b="1" kern="100" dirty="0">
                <a:solidFill>
                  <a:schemeClr val="bg1"/>
                </a:solidFill>
                <a:latin typeface="Biryani Bold" panose="020B0604020202020204" charset="0"/>
                <a:ea typeface="Calibri" panose="020F0502020204030204" pitchFamily="34" charset="0"/>
                <a:cs typeface="Biryani Bold" panose="020B0604020202020204" charset="0"/>
              </a:rPr>
              <a:t>Accidentes del trabajo</a:t>
            </a:r>
          </a:p>
          <a:p>
            <a:pPr marL="342900" lvl="0" indent="-342900" algn="just">
              <a:lnSpc>
                <a:spcPct val="107000"/>
              </a:lnSpc>
              <a:spcAft>
                <a:spcPts val="800"/>
              </a:spcAft>
              <a:buFont typeface="Symbol" panose="05050102010706020507" pitchFamily="18" charset="2"/>
              <a:buChar char=""/>
            </a:pP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algn="just">
              <a:lnSpc>
                <a:spcPct val="107000"/>
              </a:lnSpc>
              <a:spcAft>
                <a:spcPts val="800"/>
              </a:spcAft>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‘’Toda lesión que una persona sufra a causa o con ocasión del trabajo y que le produzca incapacidad o muerte’’ (Art. 5 Ley Nº 16.744).</a:t>
            </a:r>
          </a:p>
          <a:p>
            <a:pPr algn="just">
              <a:lnSpc>
                <a:spcPct val="107000"/>
              </a:lnSpc>
              <a:spcAft>
                <a:spcPts val="800"/>
              </a:spcAft>
            </a:pP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gn="just">
              <a:lnSpc>
                <a:spcPct val="107000"/>
              </a:lnSpc>
              <a:spcAft>
                <a:spcPts val="800"/>
              </a:spcAft>
              <a:buFont typeface="Symbol" panose="05050102010706020507" pitchFamily="18" charset="2"/>
              <a:buChar char=""/>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¿Cuáles son los componentes de un accidente del trabajo?</a:t>
            </a:r>
          </a:p>
          <a:p>
            <a:pPr marL="342900" lvl="0" indent="-342900" algn="just">
              <a:lnSpc>
                <a:spcPct val="107000"/>
              </a:lnSpc>
              <a:spcAft>
                <a:spcPts val="800"/>
              </a:spcAft>
              <a:buFont typeface="Symbol" panose="05050102010706020507" pitchFamily="18" charset="2"/>
              <a:buChar char=""/>
            </a:pP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algn="just">
              <a:lnSpc>
                <a:spcPct val="107000"/>
              </a:lnSpc>
              <a:spcAft>
                <a:spcPts val="800"/>
              </a:spcAft>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A) Lesión</a:t>
            </a: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algn="just">
              <a:lnSpc>
                <a:spcPct val="107000"/>
              </a:lnSpc>
              <a:spcAft>
                <a:spcPts val="800"/>
              </a:spcAft>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B) Relación directa entre el trabajo y la lesión</a:t>
            </a: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algn="just">
              <a:lnSpc>
                <a:spcPct val="107000"/>
              </a:lnSpc>
              <a:spcAft>
                <a:spcPts val="800"/>
              </a:spcAft>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C) Incapacidad o muerte.</a:t>
            </a:r>
            <a:endParaRPr lang="es-MX" sz="28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13"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13792200" y="9002626"/>
            <a:ext cx="3086100" cy="2022129"/>
            <a:chOff x="0" y="0"/>
            <a:chExt cx="812800" cy="532577"/>
          </a:xfrm>
        </p:grpSpPr>
        <p:sp>
          <p:nvSpPr>
            <p:cNvPr id="6" name="Freeform 6"/>
            <p:cNvSpPr/>
            <p:nvPr/>
          </p:nvSpPr>
          <p:spPr>
            <a:xfrm>
              <a:off x="0" y="0"/>
              <a:ext cx="812800" cy="532577"/>
            </a:xfrm>
            <a:custGeom>
              <a:avLst/>
              <a:gdLst/>
              <a:ahLst/>
              <a:cxnLst/>
              <a:rect l="l" t="t" r="r" b="b"/>
              <a:pathLst>
                <a:path w="812800" h="532577">
                  <a:moveTo>
                    <a:pt x="0" y="0"/>
                  </a:moveTo>
                  <a:lnTo>
                    <a:pt x="812800" y="0"/>
                  </a:lnTo>
                  <a:lnTo>
                    <a:pt x="812800" y="532577"/>
                  </a:lnTo>
                  <a:lnTo>
                    <a:pt x="0" y="532577"/>
                  </a:lnTo>
                  <a:close/>
                </a:path>
              </a:pathLst>
            </a:custGeom>
            <a:solidFill>
              <a:srgbClr val="10AFDC"/>
            </a:solidFill>
          </p:spPr>
        </p:sp>
        <p:sp>
          <p:nvSpPr>
            <p:cNvPr id="7" name="TextBox 7"/>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9" name="TextBox 2"/>
          <p:cNvSpPr txBox="1"/>
          <p:nvPr/>
        </p:nvSpPr>
        <p:spPr>
          <a:xfrm>
            <a:off x="515009" y="1720429"/>
            <a:ext cx="11018586" cy="809837"/>
          </a:xfrm>
          <a:prstGeom prst="rect">
            <a:avLst/>
          </a:prstGeom>
        </p:spPr>
        <p:txBody>
          <a:bodyPr lIns="0" tIns="0" rIns="0" bIns="0" rtlCol="0" anchor="t">
            <a:spAutoFit/>
          </a:bodyPr>
          <a:lstStyle/>
          <a:p>
            <a:pPr marL="0" lvl="0" indent="0">
              <a:lnSpc>
                <a:spcPts val="7326"/>
              </a:lnSpc>
              <a:spcBef>
                <a:spcPct val="0"/>
              </a:spcBef>
            </a:pPr>
            <a:r>
              <a:rPr lang="en-US" sz="2800" dirty="0">
                <a:solidFill>
                  <a:schemeClr val="bg1"/>
                </a:solidFill>
                <a:latin typeface="Biryani Bold"/>
              </a:rPr>
              <a:t>Generalidades de la ley 16.744</a:t>
            </a:r>
          </a:p>
        </p:txBody>
      </p:sp>
      <p:sp>
        <p:nvSpPr>
          <p:cNvPr id="10" name="Rectángulo 9"/>
          <p:cNvSpPr/>
          <p:nvPr/>
        </p:nvSpPr>
        <p:spPr>
          <a:xfrm>
            <a:off x="413657" y="2659635"/>
            <a:ext cx="10141658" cy="685124"/>
          </a:xfrm>
          <a:prstGeom prst="rect">
            <a:avLst/>
          </a:prstGeom>
        </p:spPr>
        <p:txBody>
          <a:bodyPr wrap="square">
            <a:spAutoFit/>
          </a:bodyPr>
          <a:lstStyle/>
          <a:p>
            <a:pPr>
              <a:lnSpc>
                <a:spcPct val="107000"/>
              </a:lnSpc>
              <a:spcAft>
                <a:spcPts val="800"/>
              </a:spcAft>
            </a:pPr>
            <a:r>
              <a:rPr lang="es-CL" sz="3600" b="1" kern="100" dirty="0">
                <a:solidFill>
                  <a:schemeClr val="bg1"/>
                </a:solidFill>
                <a:latin typeface="Biryani Bold" panose="020B0604020202020204" charset="0"/>
                <a:ea typeface="Calibri" panose="020F0502020204030204" pitchFamily="34" charset="0"/>
                <a:cs typeface="Biryani Bold" panose="020B0604020202020204" charset="0"/>
              </a:rPr>
              <a:t>DEFINICIONES</a:t>
            </a:r>
            <a:endParaRPr lang="es-MX" sz="36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11" name="Rectángulo 10"/>
          <p:cNvSpPr/>
          <p:nvPr/>
        </p:nvSpPr>
        <p:spPr>
          <a:xfrm>
            <a:off x="413656" y="4152900"/>
            <a:ext cx="17188543" cy="4059381"/>
          </a:xfrm>
          <a:prstGeom prst="rect">
            <a:avLst/>
          </a:prstGeom>
        </p:spPr>
        <p:txBody>
          <a:bodyPr wrap="square">
            <a:spAutoFit/>
          </a:bodyPr>
          <a:lstStyle/>
          <a:p>
            <a:pPr marL="342900" lvl="0" indent="-342900" algn="just">
              <a:lnSpc>
                <a:spcPct val="107000"/>
              </a:lnSpc>
              <a:spcAft>
                <a:spcPts val="800"/>
              </a:spcAft>
              <a:buFont typeface="Symbol" panose="05050102010706020507" pitchFamily="18" charset="2"/>
              <a:buChar char=""/>
            </a:pPr>
            <a:r>
              <a:rPr lang="es-CL" sz="3200" b="1" kern="100" dirty="0">
                <a:solidFill>
                  <a:schemeClr val="bg1"/>
                </a:solidFill>
                <a:latin typeface="Biryani Bold" panose="020B0604020202020204" charset="0"/>
                <a:ea typeface="Calibri" panose="020F0502020204030204" pitchFamily="34" charset="0"/>
                <a:cs typeface="Biryani Bold" panose="020B0604020202020204" charset="0"/>
              </a:rPr>
              <a:t>¿Cuándo se exceptúa la cobertura de la ley?</a:t>
            </a:r>
            <a:endParaRPr lang="es-MX" sz="3200" kern="100" dirty="0">
              <a:solidFill>
                <a:schemeClr val="bg1"/>
              </a:solidFill>
              <a:latin typeface="Biryani Bold" panose="020B0604020202020204" charset="0"/>
              <a:ea typeface="Calibri" panose="020F0502020204030204" pitchFamily="34" charset="0"/>
              <a:cs typeface="Biryani Bold" panose="020B0604020202020204" charset="0"/>
            </a:endParaRPr>
          </a:p>
          <a:p>
            <a:pPr algn="just">
              <a:lnSpc>
                <a:spcPct val="107000"/>
              </a:lnSpc>
              <a:spcAft>
                <a:spcPts val="800"/>
              </a:spcAft>
            </a:pPr>
            <a:r>
              <a:rPr lang="es-CL" sz="2400" kern="100" dirty="0">
                <a:solidFill>
                  <a:schemeClr val="bg1"/>
                </a:solidFill>
                <a:latin typeface="Biryani Bold" panose="020B0604020202020204" charset="0"/>
                <a:ea typeface="Calibri" panose="020F0502020204030204" pitchFamily="34" charset="0"/>
                <a:cs typeface="Biryani Bold" panose="020B0604020202020204" charset="0"/>
              </a:rPr>
              <a:t>El inciso final del artículo 5° de la Ley N° 16.744 señala que se exceptúan los accidentes producidos intencionalmente por la víctima, como sería, por ejemplo, un suicidio o un intento de suicidio.</a:t>
            </a:r>
          </a:p>
          <a:p>
            <a:pPr algn="just">
              <a:lnSpc>
                <a:spcPct val="107000"/>
              </a:lnSpc>
              <a:spcAft>
                <a:spcPts val="800"/>
              </a:spcAft>
            </a:pPr>
            <a:endParaRPr lang="es-MX" sz="32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gn="just">
              <a:lnSpc>
                <a:spcPct val="107000"/>
              </a:lnSpc>
              <a:spcAft>
                <a:spcPts val="800"/>
              </a:spcAft>
              <a:buFont typeface="Symbol" panose="05050102010706020507" pitchFamily="18" charset="2"/>
              <a:buChar char=""/>
            </a:pPr>
            <a:r>
              <a:rPr lang="es-CL" sz="3200" b="1" kern="100" dirty="0">
                <a:solidFill>
                  <a:schemeClr val="bg1"/>
                </a:solidFill>
                <a:latin typeface="Biryani Bold" panose="020B0604020202020204" charset="0"/>
                <a:ea typeface="Calibri" panose="020F0502020204030204" pitchFamily="34" charset="0"/>
                <a:cs typeface="Biryani Bold" panose="020B0604020202020204" charset="0"/>
              </a:rPr>
              <a:t>Accidente de trayecto</a:t>
            </a:r>
            <a:endParaRPr lang="es-MX" sz="3200" kern="100" dirty="0">
              <a:solidFill>
                <a:schemeClr val="bg1"/>
              </a:solidFill>
              <a:latin typeface="Biryani Bold" panose="020B0604020202020204" charset="0"/>
              <a:ea typeface="Calibri" panose="020F0502020204030204" pitchFamily="34" charset="0"/>
              <a:cs typeface="Biryani Bold" panose="020B0604020202020204" charset="0"/>
            </a:endParaRPr>
          </a:p>
          <a:p>
            <a:pPr algn="just">
              <a:lnSpc>
                <a:spcPct val="107000"/>
              </a:lnSpc>
              <a:spcAft>
                <a:spcPts val="800"/>
              </a:spcAft>
            </a:pPr>
            <a:r>
              <a:rPr lang="es-CL" sz="2400" kern="100" dirty="0">
                <a:solidFill>
                  <a:schemeClr val="bg1"/>
                </a:solidFill>
                <a:latin typeface="Biryani Bold" panose="020B0604020202020204" charset="0"/>
                <a:ea typeface="Calibri" panose="020F0502020204030204" pitchFamily="34" charset="0"/>
                <a:cs typeface="Biryani Bold" panose="020B0604020202020204" charset="0"/>
              </a:rPr>
              <a:t>Son aquellos ocurridos en el trayecto directo de ida o de regreso entre la habitación y el lugar de trabajo, y aquellos que ocurran en el trayecto directo entre dos lugares de trabajo, aunque correspondan a distintos empleadores.</a:t>
            </a:r>
            <a:endParaRPr lang="es-MX" sz="24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13"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40200" y="33909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8" name="TextBox 2"/>
          <p:cNvSpPr txBox="1"/>
          <p:nvPr/>
        </p:nvSpPr>
        <p:spPr>
          <a:xfrm>
            <a:off x="515009" y="2670999"/>
            <a:ext cx="11018586" cy="809837"/>
          </a:xfrm>
          <a:prstGeom prst="rect">
            <a:avLst/>
          </a:prstGeom>
        </p:spPr>
        <p:txBody>
          <a:bodyPr lIns="0" tIns="0" rIns="0" bIns="0" rtlCol="0" anchor="t">
            <a:spAutoFit/>
          </a:bodyPr>
          <a:lstStyle/>
          <a:p>
            <a:pPr marL="0" lvl="0" indent="0">
              <a:lnSpc>
                <a:spcPts val="7326"/>
              </a:lnSpc>
              <a:spcBef>
                <a:spcPct val="0"/>
              </a:spcBef>
            </a:pPr>
            <a:r>
              <a:rPr lang="en-US" sz="2800" dirty="0">
                <a:solidFill>
                  <a:schemeClr val="bg1"/>
                </a:solidFill>
                <a:latin typeface="Biryani Bold"/>
              </a:rPr>
              <a:t>Generalidades de la ley 16.744</a:t>
            </a:r>
          </a:p>
        </p:txBody>
      </p:sp>
      <p:sp>
        <p:nvSpPr>
          <p:cNvPr id="9" name="Rectángulo 8"/>
          <p:cNvSpPr/>
          <p:nvPr/>
        </p:nvSpPr>
        <p:spPr>
          <a:xfrm>
            <a:off x="413657" y="4000500"/>
            <a:ext cx="10141658" cy="685124"/>
          </a:xfrm>
          <a:prstGeom prst="rect">
            <a:avLst/>
          </a:prstGeom>
        </p:spPr>
        <p:txBody>
          <a:bodyPr wrap="square">
            <a:spAutoFit/>
          </a:bodyPr>
          <a:lstStyle/>
          <a:p>
            <a:pPr>
              <a:lnSpc>
                <a:spcPct val="107000"/>
              </a:lnSpc>
              <a:spcAft>
                <a:spcPts val="800"/>
              </a:spcAft>
            </a:pPr>
            <a:r>
              <a:rPr lang="es-CL" sz="3600" b="1" kern="100" dirty="0">
                <a:solidFill>
                  <a:schemeClr val="bg1"/>
                </a:solidFill>
                <a:latin typeface="Biryani Bold" panose="020B0604020202020204" charset="0"/>
                <a:ea typeface="Calibri" panose="020F0502020204030204" pitchFamily="34" charset="0"/>
                <a:cs typeface="Biryani Bold" panose="020B0604020202020204" charset="0"/>
              </a:rPr>
              <a:t>DEFINICIONES</a:t>
            </a:r>
            <a:endParaRPr lang="es-MX" sz="36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10" name="Rectángulo 9"/>
          <p:cNvSpPr/>
          <p:nvPr/>
        </p:nvSpPr>
        <p:spPr>
          <a:xfrm>
            <a:off x="395514" y="5067300"/>
            <a:ext cx="15911286" cy="3034805"/>
          </a:xfrm>
          <a:prstGeom prst="rect">
            <a:avLst/>
          </a:prstGeom>
        </p:spPr>
        <p:txBody>
          <a:bodyPr wrap="square">
            <a:spAutoFit/>
          </a:bodyPr>
          <a:lstStyle/>
          <a:p>
            <a:pPr marL="342900" lvl="0" indent="-342900" algn="just">
              <a:lnSpc>
                <a:spcPct val="107000"/>
              </a:lnSpc>
              <a:spcAft>
                <a:spcPts val="800"/>
              </a:spcAft>
              <a:buFont typeface="Symbol" panose="05050102010706020507" pitchFamily="18" charset="2"/>
              <a:buChar char=""/>
            </a:pPr>
            <a:r>
              <a:rPr lang="es-CL" sz="3200" b="1" kern="100" dirty="0">
                <a:solidFill>
                  <a:schemeClr val="bg1"/>
                </a:solidFill>
                <a:latin typeface="Biryani Bold" panose="020B0604020202020204" charset="0"/>
                <a:ea typeface="Calibri" panose="020F0502020204030204" pitchFamily="34" charset="0"/>
                <a:cs typeface="Biryani Bold" panose="020B0604020202020204" charset="0"/>
              </a:rPr>
              <a:t>ENFERMEDAD PROFESIONAL</a:t>
            </a:r>
          </a:p>
          <a:p>
            <a:pPr marL="342900" lvl="0" indent="-342900" algn="just">
              <a:lnSpc>
                <a:spcPct val="107000"/>
              </a:lnSpc>
              <a:spcAft>
                <a:spcPts val="800"/>
              </a:spcAft>
              <a:buFont typeface="Symbol" panose="05050102010706020507" pitchFamily="18" charset="2"/>
              <a:buChar char=""/>
            </a:pPr>
            <a:endParaRPr lang="es-MX" sz="3200" kern="100" dirty="0">
              <a:solidFill>
                <a:schemeClr val="bg1"/>
              </a:solidFill>
              <a:latin typeface="Biryani Bold" panose="020B0604020202020204" charset="0"/>
              <a:ea typeface="Calibri" panose="020F0502020204030204" pitchFamily="34" charset="0"/>
              <a:cs typeface="Biryani Bold" panose="020B0604020202020204" charset="0"/>
            </a:endParaRPr>
          </a:p>
          <a:p>
            <a:pPr algn="just">
              <a:lnSpc>
                <a:spcPct val="107000"/>
              </a:lnSpc>
              <a:spcAft>
                <a:spcPts val="800"/>
              </a:spcAft>
            </a:pPr>
            <a:r>
              <a:rPr lang="es-CL" sz="3200" b="1" kern="100" dirty="0">
                <a:solidFill>
                  <a:schemeClr val="bg1"/>
                </a:solidFill>
                <a:latin typeface="Biryani Bold" panose="020B0604020202020204" charset="0"/>
                <a:ea typeface="Calibri" panose="020F0502020204030204" pitchFamily="34" charset="0"/>
                <a:cs typeface="Biryani Bold" panose="020B0604020202020204" charset="0"/>
              </a:rPr>
              <a:t>Causada de una manera directa por el ejercicio de la profesión o el trabajo que realice una persona y que le produzca incapacidad o muerte. </a:t>
            </a:r>
            <a:endParaRPr lang="es-MX" sz="3200" kern="100" dirty="0">
              <a:solidFill>
                <a:schemeClr val="bg1"/>
              </a:solidFill>
              <a:latin typeface="Biryani Bold" panose="020B0604020202020204" charset="0"/>
              <a:ea typeface="Calibri" panose="020F0502020204030204" pitchFamily="34" charset="0"/>
              <a:cs typeface="Biryani Bold" panose="020B0604020202020204" charset="0"/>
            </a:endParaRPr>
          </a:p>
          <a:p>
            <a:pPr>
              <a:lnSpc>
                <a:spcPct val="107000"/>
              </a:lnSpc>
              <a:spcAft>
                <a:spcPts val="800"/>
              </a:spcAft>
            </a:pPr>
            <a:r>
              <a:rPr lang="es-CL" sz="3200" b="1" kern="100" dirty="0">
                <a:solidFill>
                  <a:schemeClr val="bg1"/>
                </a:solidFill>
                <a:latin typeface="Biryani Bold" panose="020B0604020202020204" charset="0"/>
                <a:ea typeface="Calibri" panose="020F0502020204030204" pitchFamily="34" charset="0"/>
                <a:cs typeface="Biryani Bold" panose="020B0604020202020204" charset="0"/>
              </a:rPr>
              <a:t> </a:t>
            </a:r>
            <a:endParaRPr lang="es-MX" sz="32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12"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40200" y="33909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5" name="Rectángulo 4"/>
          <p:cNvSpPr/>
          <p:nvPr/>
        </p:nvSpPr>
        <p:spPr>
          <a:xfrm>
            <a:off x="685800" y="2307843"/>
            <a:ext cx="15849600" cy="7129388"/>
          </a:xfrm>
          <a:prstGeom prst="rect">
            <a:avLst/>
          </a:prstGeom>
        </p:spPr>
        <p:txBody>
          <a:bodyPr wrap="square">
            <a:spAutoFit/>
          </a:bodyPr>
          <a:lstStyle/>
          <a:p>
            <a:pPr>
              <a:lnSpc>
                <a:spcPct val="107000"/>
              </a:lnSpc>
              <a:spcAft>
                <a:spcPts val="800"/>
              </a:spcAft>
            </a:pPr>
            <a:endParaRPr lang="es-MX"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gn="just">
              <a:lnSpc>
                <a:spcPct val="107000"/>
              </a:lnSpc>
              <a:spcAft>
                <a:spcPts val="0"/>
              </a:spcAft>
              <a:buFont typeface="Symbol" panose="05050102010706020507" pitchFamily="18" charset="2"/>
              <a:buChar char=""/>
            </a:pPr>
            <a:r>
              <a:rPr lang="es-CL" sz="3200" b="1" kern="100" dirty="0">
                <a:solidFill>
                  <a:schemeClr val="bg1"/>
                </a:solidFill>
                <a:latin typeface="Biryani Bold" panose="020B0604020202020204" charset="0"/>
                <a:ea typeface="Calibri" panose="020F0502020204030204" pitchFamily="34" charset="0"/>
                <a:cs typeface="Biryani Bold" panose="020B0604020202020204" charset="0"/>
              </a:rPr>
              <a:t>Accidentes Graves o Fatales</a:t>
            </a:r>
            <a:endParaRPr lang="es-MX" sz="32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457200" algn="just">
              <a:lnSpc>
                <a:spcPct val="107000"/>
              </a:lnSpc>
              <a:spcAft>
                <a:spcPts val="800"/>
              </a:spcAft>
            </a:pPr>
            <a:r>
              <a:rPr lang="es-CL" sz="2800" b="1" kern="100" dirty="0">
                <a:solidFill>
                  <a:schemeClr val="bg1"/>
                </a:solidFill>
                <a:latin typeface="Biryani Bold" panose="020B0604020202020204" charset="0"/>
                <a:ea typeface="Calibri" panose="020F0502020204030204" pitchFamily="34" charset="0"/>
                <a:cs typeface="Biryani Bold" panose="020B0604020202020204" charset="0"/>
              </a:rPr>
              <a:t> </a:t>
            </a: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algn="just">
              <a:lnSpc>
                <a:spcPct val="107000"/>
              </a:lnSpc>
              <a:spcAft>
                <a:spcPts val="800"/>
              </a:spcAft>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La definición de accidente de carácter grave y fatal que se da a conocer a través de </a:t>
            </a:r>
            <a:r>
              <a:rPr lang="es-CL" sz="2800" b="1" kern="100" dirty="0">
                <a:solidFill>
                  <a:schemeClr val="bg1"/>
                </a:solidFill>
                <a:latin typeface="Biryani Bold" panose="020B0604020202020204" charset="0"/>
                <a:ea typeface="Calibri" panose="020F0502020204030204" pitchFamily="34" charset="0"/>
                <a:cs typeface="Biryani Bold" panose="020B0604020202020204" charset="0"/>
              </a:rPr>
              <a:t>la Circular N°2.345</a:t>
            </a: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 de la SUSESO (Superintendencia de Seguridad Social) indica:</a:t>
            </a: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gn="just">
              <a:lnSpc>
                <a:spcPct val="107000"/>
              </a:lnSpc>
              <a:spcAft>
                <a:spcPts val="0"/>
              </a:spcAft>
              <a:buFont typeface="Symbol" panose="05050102010706020507" pitchFamily="18" charset="2"/>
              <a:buChar char=""/>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Obligue a realizar maniobras de resucitación o rescate.</a:t>
            </a: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gn="just">
              <a:lnSpc>
                <a:spcPct val="107000"/>
              </a:lnSpc>
              <a:spcAft>
                <a:spcPts val="0"/>
              </a:spcAft>
              <a:buFont typeface="Symbol" panose="05050102010706020507" pitchFamily="18" charset="2"/>
              <a:buChar char=""/>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Ocurre por caída de altura, de 2 o más metros.</a:t>
            </a: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gn="just">
              <a:lnSpc>
                <a:spcPct val="107000"/>
              </a:lnSpc>
              <a:spcAft>
                <a:spcPts val="0"/>
              </a:spcAft>
              <a:buFont typeface="Symbol" panose="05050102010706020507" pitchFamily="18" charset="2"/>
              <a:buChar char=""/>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Provoque en forma inmediata la amputación o pérdida de cualquier parte del cuerpo.</a:t>
            </a: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gn="just">
              <a:lnSpc>
                <a:spcPct val="107000"/>
              </a:lnSpc>
              <a:spcAft>
                <a:spcPts val="800"/>
              </a:spcAft>
              <a:buFont typeface="Symbol" panose="05050102010706020507" pitchFamily="18" charset="2"/>
              <a:buChar char=""/>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Involucre un número tal de trabajadores que afecte el desarrollo normal del lugar afectado.</a:t>
            </a: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a:p>
            <a:pPr algn="just">
              <a:lnSpc>
                <a:spcPct val="107000"/>
              </a:lnSpc>
              <a:spcAft>
                <a:spcPts val="800"/>
              </a:spcAft>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 </a:t>
            </a:r>
            <a:endParaRPr lang="es-MX" sz="3200" kern="100" dirty="0">
              <a:solidFill>
                <a:schemeClr val="bg1"/>
              </a:solidFill>
              <a:latin typeface="Biryani Bold" panose="020B0604020202020204" charset="0"/>
              <a:ea typeface="Calibri" panose="020F0502020204030204" pitchFamily="34" charset="0"/>
              <a:cs typeface="Biryani Bold" panose="020B0604020202020204" charset="0"/>
            </a:endParaRPr>
          </a:p>
          <a:p>
            <a:pPr algn="just">
              <a:lnSpc>
                <a:spcPct val="107000"/>
              </a:lnSpc>
              <a:spcAft>
                <a:spcPts val="800"/>
              </a:spcAft>
            </a:pPr>
            <a:r>
              <a:rPr lang="es-CL" sz="3200" b="1" kern="100" dirty="0">
                <a:solidFill>
                  <a:schemeClr val="bg1"/>
                </a:solidFill>
                <a:latin typeface="Biryani Bold" panose="020B0604020202020204" charset="0"/>
                <a:ea typeface="Calibri" panose="020F0502020204030204" pitchFamily="34" charset="0"/>
                <a:cs typeface="Biryani Bold" panose="020B0604020202020204" charset="0"/>
              </a:rPr>
              <a:t>Se entenderá como accidente fatal a aquel que:</a:t>
            </a:r>
            <a:endParaRPr lang="es-MX" sz="3200" kern="100" dirty="0">
              <a:solidFill>
                <a:schemeClr val="bg1"/>
              </a:solidFill>
              <a:latin typeface="Biryani Bold" panose="020B0604020202020204" charset="0"/>
              <a:ea typeface="Calibri" panose="020F0502020204030204" pitchFamily="34" charset="0"/>
              <a:cs typeface="Biryani Bold" panose="020B0604020202020204" charset="0"/>
            </a:endParaRPr>
          </a:p>
          <a:p>
            <a:pPr marL="342900" lvl="0" indent="-342900" algn="just">
              <a:lnSpc>
                <a:spcPct val="107000"/>
              </a:lnSpc>
              <a:spcAft>
                <a:spcPts val="800"/>
              </a:spcAft>
              <a:buFont typeface="Symbol" panose="05050102010706020507" pitchFamily="18" charset="2"/>
              <a:buChar char=""/>
            </a:pPr>
            <a:r>
              <a:rPr lang="es-CL" sz="2800" kern="100" dirty="0">
                <a:solidFill>
                  <a:schemeClr val="bg1"/>
                </a:solidFill>
                <a:latin typeface="Biryani Bold" panose="020B0604020202020204" charset="0"/>
                <a:ea typeface="Calibri" panose="020F0502020204030204" pitchFamily="34" charset="0"/>
                <a:cs typeface="Biryani Bold" panose="020B0604020202020204" charset="0"/>
              </a:rPr>
              <a:t>Provoca la muerte del trabajador en forma inmediata o durante su traslado a un centro asistencial.</a:t>
            </a:r>
            <a:endParaRPr lang="es-MX" sz="2800" kern="100" dirty="0">
              <a:solidFill>
                <a:schemeClr val="bg1"/>
              </a:solidFill>
              <a:latin typeface="Biryani Bold" panose="020B0604020202020204" charset="0"/>
              <a:ea typeface="Calibri" panose="020F0502020204030204" pitchFamily="34" charset="0"/>
              <a:cs typeface="Biryani Bold" panose="020B0604020202020204" charset="0"/>
            </a:endParaRPr>
          </a:p>
        </p:txBody>
      </p:sp>
      <p:sp>
        <p:nvSpPr>
          <p:cNvPr id="8" name="TextBox 2"/>
          <p:cNvSpPr txBox="1"/>
          <p:nvPr/>
        </p:nvSpPr>
        <p:spPr>
          <a:xfrm>
            <a:off x="838200" y="1610447"/>
            <a:ext cx="11018586" cy="840615"/>
          </a:xfrm>
          <a:prstGeom prst="rect">
            <a:avLst/>
          </a:prstGeom>
        </p:spPr>
        <p:txBody>
          <a:bodyPr lIns="0" tIns="0" rIns="0" bIns="0" rtlCol="0" anchor="t">
            <a:spAutoFit/>
          </a:bodyPr>
          <a:lstStyle/>
          <a:p>
            <a:pPr marL="0" lvl="0" indent="0">
              <a:lnSpc>
                <a:spcPts val="7326"/>
              </a:lnSpc>
              <a:spcBef>
                <a:spcPct val="0"/>
              </a:spcBef>
            </a:pPr>
            <a:r>
              <a:rPr lang="en-US" sz="3600" dirty="0">
                <a:solidFill>
                  <a:schemeClr val="bg1"/>
                </a:solidFill>
                <a:latin typeface="Biryani Bold"/>
              </a:rPr>
              <a:t>Generalidades de la ley 16.744</a:t>
            </a:r>
          </a:p>
        </p:txBody>
      </p:sp>
      <p:sp>
        <p:nvSpPr>
          <p:cNvPr id="9"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Tree>
    <p:extLst>
      <p:ext uri="{BB962C8B-B14F-4D97-AF65-F5344CB8AC3E}">
        <p14:creationId xmlns:p14="http://schemas.microsoft.com/office/powerpoint/2010/main" val="3227614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BE73E3E9-823E-9B35-183A-505C4DADCDF1}"/>
              </a:ext>
            </a:extLst>
          </p:cNvPr>
          <p:cNvSpPr/>
          <p:nvPr/>
        </p:nvSpPr>
        <p:spPr>
          <a:xfrm>
            <a:off x="4876800" y="2705100"/>
            <a:ext cx="8534400" cy="48768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600" dirty="0"/>
              <a:t>Modulo </a:t>
            </a:r>
            <a:r>
              <a:rPr lang="es-ES" sz="3600" dirty="0" err="1"/>
              <a:t>lll</a:t>
            </a:r>
            <a:endParaRPr lang="es-ES" sz="3600" dirty="0"/>
          </a:p>
        </p:txBody>
      </p:sp>
    </p:spTree>
    <p:extLst>
      <p:ext uri="{BB962C8B-B14F-4D97-AF65-F5344CB8AC3E}">
        <p14:creationId xmlns:p14="http://schemas.microsoft.com/office/powerpoint/2010/main" val="37517599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992600" y="337047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6"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
        <p:nvSpPr>
          <p:cNvPr id="8" name="4 CuadroTexto"/>
          <p:cNvSpPr txBox="1"/>
          <p:nvPr/>
        </p:nvSpPr>
        <p:spPr>
          <a:xfrm>
            <a:off x="2057400" y="2237081"/>
            <a:ext cx="13572671" cy="707886"/>
          </a:xfrm>
          <a:prstGeom prst="rect">
            <a:avLst/>
          </a:prstGeom>
          <a:noFill/>
        </p:spPr>
        <p:txBody>
          <a:bodyPr wrap="square" rtlCol="0">
            <a:spAutoFit/>
          </a:bodyPr>
          <a:lstStyle/>
          <a:p>
            <a:r>
              <a:rPr lang="es-ES" sz="4000" b="1" dirty="0">
                <a:solidFill>
                  <a:schemeClr val="bg1"/>
                </a:solidFill>
                <a:latin typeface="Biryani Bold" panose="020B0604020202020204" charset="0"/>
                <a:cs typeface="Biryani Bold" panose="020B0604020202020204" charset="0"/>
              </a:rPr>
              <a:t>La electricidad fluye a través de conductores</a:t>
            </a:r>
          </a:p>
        </p:txBody>
      </p:sp>
      <p:sp>
        <p:nvSpPr>
          <p:cNvPr id="5" name="Rectángulo 4"/>
          <p:cNvSpPr/>
          <p:nvPr/>
        </p:nvSpPr>
        <p:spPr>
          <a:xfrm>
            <a:off x="7543800" y="4681020"/>
            <a:ext cx="8839200" cy="3170099"/>
          </a:xfrm>
          <a:prstGeom prst="rect">
            <a:avLst/>
          </a:prstGeom>
        </p:spPr>
        <p:txBody>
          <a:bodyPr wrap="square">
            <a:spAutoFit/>
          </a:bodyPr>
          <a:lstStyle/>
          <a:p>
            <a:pPr marL="571500" indent="-571500" algn="just">
              <a:buFont typeface="Arial" panose="020B0604020202020204" pitchFamily="34" charset="0"/>
              <a:buChar char="•"/>
            </a:pPr>
            <a:r>
              <a:rPr lang="es-ES" sz="4000" dirty="0">
                <a:solidFill>
                  <a:schemeClr val="bg1"/>
                </a:solidFill>
              </a:rPr>
              <a:t>Los conductores incluyen: metales, agua, el suelo y el cuerpo humano.</a:t>
            </a:r>
          </a:p>
          <a:p>
            <a:pPr marL="571500" indent="-571500" algn="just">
              <a:buFont typeface="Arial" panose="020B0604020202020204" pitchFamily="34" charset="0"/>
              <a:buChar char="•"/>
            </a:pPr>
            <a:endParaRPr lang="es-ES" sz="4000" dirty="0">
              <a:solidFill>
                <a:schemeClr val="bg1"/>
              </a:solidFill>
            </a:endParaRPr>
          </a:p>
          <a:p>
            <a:pPr marL="571500" indent="-571500" algn="just">
              <a:buFont typeface="Arial" panose="020B0604020202020204" pitchFamily="34" charset="0"/>
              <a:buChar char="•"/>
            </a:pPr>
            <a:r>
              <a:rPr lang="es-ES" sz="4000" dirty="0">
                <a:solidFill>
                  <a:schemeClr val="bg1"/>
                </a:solidFill>
              </a:rPr>
              <a:t>La electricidad debe tener un circuito completo o una trayectoria para fluir.</a:t>
            </a:r>
          </a:p>
        </p:txBody>
      </p:sp>
      <p:pic>
        <p:nvPicPr>
          <p:cNvPr id="9"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7400" y="3370470"/>
            <a:ext cx="5136795" cy="6088053"/>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45911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40200" y="33909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6"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
        <p:nvSpPr>
          <p:cNvPr id="8" name="Rectángulo 7"/>
          <p:cNvSpPr/>
          <p:nvPr/>
        </p:nvSpPr>
        <p:spPr>
          <a:xfrm>
            <a:off x="758571" y="2067224"/>
            <a:ext cx="10141658" cy="685124"/>
          </a:xfrm>
          <a:prstGeom prst="rect">
            <a:avLst/>
          </a:prstGeom>
        </p:spPr>
        <p:txBody>
          <a:bodyPr wrap="square">
            <a:spAutoFit/>
          </a:bodyPr>
          <a:lstStyle/>
          <a:p>
            <a:pPr>
              <a:lnSpc>
                <a:spcPct val="107000"/>
              </a:lnSpc>
              <a:spcAft>
                <a:spcPts val="800"/>
              </a:spcAft>
            </a:pPr>
            <a:r>
              <a:rPr lang="es-CL" sz="3600" b="1" kern="100" dirty="0">
                <a:solidFill>
                  <a:schemeClr val="bg1"/>
                </a:solidFill>
                <a:latin typeface="Biryani Bold" panose="020B0604020202020204" charset="0"/>
                <a:ea typeface="Calibri" panose="020F0502020204030204" pitchFamily="34" charset="0"/>
                <a:cs typeface="Biryani Bold" panose="020B0604020202020204" charset="0"/>
              </a:rPr>
              <a:t>DEFINICIONES</a:t>
            </a:r>
            <a:endParaRPr lang="es-MX" sz="36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5" name="Rectángulo 4"/>
          <p:cNvSpPr/>
          <p:nvPr/>
        </p:nvSpPr>
        <p:spPr>
          <a:xfrm>
            <a:off x="754942" y="3007993"/>
            <a:ext cx="15628058" cy="7109639"/>
          </a:xfrm>
          <a:prstGeom prst="rect">
            <a:avLst/>
          </a:prstGeom>
        </p:spPr>
        <p:txBody>
          <a:bodyPr wrap="square">
            <a:spAutoFit/>
          </a:bodyPr>
          <a:lstStyle/>
          <a:p>
            <a:pPr algn="just">
              <a:buFont typeface="Arial" panose="020B0604020202020204" pitchFamily="34" charset="0"/>
              <a:buChar char="•"/>
            </a:pPr>
            <a:r>
              <a:rPr lang="es-MX" sz="2400" b="1" dirty="0">
                <a:solidFill>
                  <a:schemeClr val="bg1"/>
                </a:solidFill>
                <a:latin typeface="Biryani Bold" panose="020B0604020202020204" charset="0"/>
                <a:cs typeface="Biryani Bold" panose="020B0604020202020204" charset="0"/>
              </a:rPr>
              <a:t>Tensión eléctrica (U) o diferencia de potencial</a:t>
            </a:r>
          </a:p>
          <a:p>
            <a:pPr algn="just"/>
            <a:endParaRPr lang="es-MX" sz="2400" b="1" dirty="0">
              <a:solidFill>
                <a:schemeClr val="bg1"/>
              </a:solidFill>
              <a:latin typeface="Biryani Bold" panose="020B0604020202020204" charset="0"/>
              <a:cs typeface="Biryani Bold" panose="020B0604020202020204" charset="0"/>
            </a:endParaRPr>
          </a:p>
          <a:p>
            <a:pPr algn="just"/>
            <a:r>
              <a:rPr lang="es-MX" sz="2400" dirty="0">
                <a:solidFill>
                  <a:schemeClr val="bg1"/>
                </a:solidFill>
                <a:latin typeface="Biryani Bold" panose="020B0604020202020204" charset="0"/>
                <a:cs typeface="Biryani Bold" panose="020B0604020202020204" charset="0"/>
              </a:rPr>
              <a:t>Se denomina tensión eléctrica (o también voltaje) a la </a:t>
            </a:r>
            <a:r>
              <a:rPr lang="es-MX" sz="2400" b="1" dirty="0">
                <a:solidFill>
                  <a:schemeClr val="bg1"/>
                </a:solidFill>
                <a:latin typeface="Biryani Bold" panose="020B0604020202020204" charset="0"/>
                <a:cs typeface="Biryani Bold" panose="020B0604020202020204" charset="0"/>
              </a:rPr>
              <a:t>fuerza potencial</a:t>
            </a:r>
            <a:r>
              <a:rPr lang="es-MX" sz="2400" dirty="0">
                <a:solidFill>
                  <a:schemeClr val="bg1"/>
                </a:solidFill>
                <a:latin typeface="Biryani Bold" panose="020B0604020202020204" charset="0"/>
                <a:cs typeface="Biryani Bold" panose="020B0604020202020204" charset="0"/>
              </a:rPr>
              <a:t> (atracción) que hay entre dos puntos cuando existe entre ellos diferencia en el número de electrones. En los polos de una batería hay una tensión eléctrica y la unidad que mide la tensión es el voltio (V).</a:t>
            </a:r>
          </a:p>
          <a:p>
            <a:pPr algn="just"/>
            <a:endParaRPr lang="es-CL" sz="2400" b="0" i="0" dirty="0">
              <a:solidFill>
                <a:schemeClr val="bg1"/>
              </a:solidFill>
              <a:effectLst/>
              <a:latin typeface="Biryani Bold" panose="020B0604020202020204" charset="0"/>
              <a:cs typeface="Biryani Bold" panose="020B0604020202020204" charset="0"/>
            </a:endParaRPr>
          </a:p>
          <a:p>
            <a:pPr algn="just">
              <a:buFont typeface="Arial" panose="020B0604020202020204" pitchFamily="34" charset="0"/>
              <a:buChar char="•"/>
            </a:pPr>
            <a:r>
              <a:rPr lang="es-MX" sz="2400" b="1" dirty="0">
                <a:solidFill>
                  <a:schemeClr val="bg1"/>
                </a:solidFill>
                <a:latin typeface="Biryani Bold" panose="020B0604020202020204" charset="0"/>
                <a:cs typeface="Biryani Bold" panose="020B0604020202020204" charset="0"/>
              </a:rPr>
              <a:t> Corriente eléctrica (I)</a:t>
            </a:r>
          </a:p>
          <a:p>
            <a:pPr algn="just">
              <a:buFont typeface="Arial" panose="020B0604020202020204" pitchFamily="34" charset="0"/>
              <a:buChar char="•"/>
            </a:pPr>
            <a:endParaRPr lang="es-MX" sz="2400" b="1" dirty="0">
              <a:solidFill>
                <a:schemeClr val="bg1"/>
              </a:solidFill>
              <a:latin typeface="Biryani Bold" panose="020B0604020202020204" charset="0"/>
              <a:cs typeface="Biryani Bold" panose="020B0604020202020204" charset="0"/>
            </a:endParaRPr>
          </a:p>
          <a:p>
            <a:pPr algn="just"/>
            <a:r>
              <a:rPr lang="es-MX" sz="2400" dirty="0">
                <a:solidFill>
                  <a:schemeClr val="bg1"/>
                </a:solidFill>
                <a:latin typeface="Biryani Bold" panose="020B0604020202020204" charset="0"/>
                <a:cs typeface="Biryani Bold" panose="020B0604020202020204" charset="0"/>
              </a:rPr>
              <a:t>Es la cantidad de electrones o intensidad con la que circulan por un conductor, cuando hay una tensión aplicada en sus extremos, se le denomina corriente eléctrica o intensidad. La unidad que mide la intensidad es el </a:t>
            </a:r>
            <a:r>
              <a:rPr lang="es-MX" sz="2400" b="1" dirty="0">
                <a:solidFill>
                  <a:schemeClr val="bg1"/>
                </a:solidFill>
                <a:latin typeface="Biryani Bold" panose="020B0604020202020204" charset="0"/>
                <a:cs typeface="Biryani Bold" panose="020B0604020202020204" charset="0"/>
              </a:rPr>
              <a:t>amperio </a:t>
            </a:r>
            <a:r>
              <a:rPr lang="es-MX" sz="2400" dirty="0">
                <a:solidFill>
                  <a:schemeClr val="bg1"/>
                </a:solidFill>
                <a:latin typeface="Biryani Bold" panose="020B0604020202020204" charset="0"/>
                <a:cs typeface="Biryani Bold" panose="020B0604020202020204" charset="0"/>
              </a:rPr>
              <a:t>(A).</a:t>
            </a:r>
          </a:p>
          <a:p>
            <a:pPr algn="just"/>
            <a:endParaRPr lang="es-CL" sz="2400" b="0" i="0" dirty="0">
              <a:solidFill>
                <a:schemeClr val="bg1"/>
              </a:solidFill>
              <a:effectLst/>
              <a:latin typeface="Biryani Bold" panose="020B0604020202020204" charset="0"/>
              <a:cs typeface="Biryani Bold" panose="020B0604020202020204" charset="0"/>
            </a:endParaRPr>
          </a:p>
          <a:p>
            <a:pPr marL="342900" indent="-342900">
              <a:buFont typeface="Arial" panose="020B0604020202020204" pitchFamily="34" charset="0"/>
              <a:buChar char="•"/>
            </a:pPr>
            <a:r>
              <a:rPr lang="es-MX" sz="2400" b="1" dirty="0">
                <a:solidFill>
                  <a:schemeClr val="bg1"/>
                </a:solidFill>
                <a:latin typeface="Biryani Bold" panose="020B0604020202020204" charset="0"/>
                <a:cs typeface="Biryani Bold" panose="020B0604020202020204" charset="0"/>
              </a:rPr>
              <a:t>Resistencia eléctrica (R)</a:t>
            </a:r>
          </a:p>
          <a:p>
            <a:pPr marL="342900" indent="-342900">
              <a:buFont typeface="Arial" panose="020B0604020202020204" pitchFamily="34" charset="0"/>
              <a:buChar char="•"/>
            </a:pPr>
            <a:endParaRPr lang="es-MX" sz="2400" b="1" dirty="0">
              <a:solidFill>
                <a:schemeClr val="bg1"/>
              </a:solidFill>
              <a:latin typeface="Biryani Bold" panose="020B0604020202020204" charset="0"/>
              <a:cs typeface="Biryani Bold" panose="020B0604020202020204" charset="0"/>
            </a:endParaRPr>
          </a:p>
          <a:p>
            <a:pPr algn="just"/>
            <a:r>
              <a:rPr lang="es-MX" sz="2400" dirty="0">
                <a:solidFill>
                  <a:schemeClr val="bg1"/>
                </a:solidFill>
                <a:latin typeface="Biryani Bold" panose="020B0604020202020204" charset="0"/>
                <a:cs typeface="Biryani Bold" panose="020B0604020202020204" charset="0"/>
              </a:rPr>
              <a:t>Los electrones que circulan por un conductor encuentran cierta dificultad a circular libremente, ya que el propio conductor opone una pequeña resistencia; resistencia que depende de la longitud, la sección y el material con que está construido el conductor. La corriente fluirá mejor cuanto mayor sea la sección y menor la longitud. La unidad que mide la resistencia es el </a:t>
            </a:r>
            <a:r>
              <a:rPr lang="es-MX" sz="2400" b="1" dirty="0">
                <a:solidFill>
                  <a:schemeClr val="bg1"/>
                </a:solidFill>
                <a:latin typeface="Biryani Bold" panose="020B0604020202020204" charset="0"/>
                <a:cs typeface="Biryani Bold" panose="020B0604020202020204" charset="0"/>
              </a:rPr>
              <a:t>ohmio (Ω)</a:t>
            </a:r>
            <a:r>
              <a:rPr lang="es-MX" sz="2400" dirty="0">
                <a:solidFill>
                  <a:schemeClr val="bg1"/>
                </a:solidFill>
                <a:latin typeface="Biryani Bold" panose="020B0604020202020204" charset="0"/>
                <a:cs typeface="Biryani Bold" panose="020B0604020202020204" charset="0"/>
              </a:rPr>
              <a:t>.</a:t>
            </a:r>
          </a:p>
          <a:p>
            <a:pPr algn="just"/>
            <a:endParaRPr lang="es-MX" sz="2400" b="0" i="0" dirty="0">
              <a:solidFill>
                <a:schemeClr val="bg1"/>
              </a:solidFill>
              <a:effectLst/>
              <a:latin typeface="Biryani Bold" panose="020B0604020202020204" charset="0"/>
              <a:cs typeface="Biryani Bold" panose="020B0604020202020204" charset="0"/>
            </a:endParaRPr>
          </a:p>
        </p:txBody>
      </p:sp>
    </p:spTree>
    <p:extLst>
      <p:ext uri="{BB962C8B-B14F-4D97-AF65-F5344CB8AC3E}">
        <p14:creationId xmlns:p14="http://schemas.microsoft.com/office/powerpoint/2010/main" val="6877324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40200" y="33909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6"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
        <p:nvSpPr>
          <p:cNvPr id="8" name="Rectángulo 7"/>
          <p:cNvSpPr/>
          <p:nvPr/>
        </p:nvSpPr>
        <p:spPr>
          <a:xfrm>
            <a:off x="758571" y="2067224"/>
            <a:ext cx="10141658" cy="685124"/>
          </a:xfrm>
          <a:prstGeom prst="rect">
            <a:avLst/>
          </a:prstGeom>
        </p:spPr>
        <p:txBody>
          <a:bodyPr wrap="square">
            <a:spAutoFit/>
          </a:bodyPr>
          <a:lstStyle/>
          <a:p>
            <a:pPr>
              <a:lnSpc>
                <a:spcPct val="107000"/>
              </a:lnSpc>
              <a:spcAft>
                <a:spcPts val="800"/>
              </a:spcAft>
            </a:pPr>
            <a:r>
              <a:rPr lang="es-CL" sz="3600" b="1" kern="100" dirty="0">
                <a:solidFill>
                  <a:schemeClr val="bg1"/>
                </a:solidFill>
                <a:latin typeface="Biryani Bold" panose="020B0604020202020204" charset="0"/>
                <a:ea typeface="Calibri" panose="020F0502020204030204" pitchFamily="34" charset="0"/>
                <a:cs typeface="Biryani Bold" panose="020B0604020202020204" charset="0"/>
              </a:rPr>
              <a:t>DEFINICIONES</a:t>
            </a:r>
            <a:endParaRPr lang="es-MX" sz="3600" kern="100" dirty="0">
              <a:solidFill>
                <a:schemeClr val="bg1"/>
              </a:solidFill>
              <a:effectLst/>
              <a:latin typeface="Biryani Bold" panose="020B0604020202020204" charset="0"/>
              <a:ea typeface="Calibri" panose="020F0502020204030204" pitchFamily="34" charset="0"/>
              <a:cs typeface="Biryani Bold" panose="020B0604020202020204" charset="0"/>
            </a:endParaRPr>
          </a:p>
        </p:txBody>
      </p:sp>
      <p:sp>
        <p:nvSpPr>
          <p:cNvPr id="5" name="Rectángulo 4"/>
          <p:cNvSpPr/>
          <p:nvPr/>
        </p:nvSpPr>
        <p:spPr>
          <a:xfrm>
            <a:off x="754942" y="3007993"/>
            <a:ext cx="15628058" cy="5632311"/>
          </a:xfrm>
          <a:prstGeom prst="rect">
            <a:avLst/>
          </a:prstGeom>
        </p:spPr>
        <p:txBody>
          <a:bodyPr wrap="square">
            <a:spAutoFit/>
          </a:bodyPr>
          <a:lstStyle/>
          <a:p>
            <a:pPr marL="342900" indent="-342900">
              <a:buFont typeface="Arial" panose="020B0604020202020204" pitchFamily="34" charset="0"/>
              <a:buChar char="•"/>
            </a:pPr>
            <a:r>
              <a:rPr lang="es-MX" sz="2400" b="1" dirty="0">
                <a:solidFill>
                  <a:schemeClr val="bg1"/>
                </a:solidFill>
                <a:latin typeface="Biryani Bold" panose="020B0604020202020204" charset="0"/>
                <a:cs typeface="Biryani Bold" panose="020B0604020202020204" charset="0"/>
              </a:rPr>
              <a:t>Potencia eléctrica (P)</a:t>
            </a:r>
          </a:p>
          <a:p>
            <a:pPr marL="342900" indent="-342900">
              <a:buFont typeface="Arial" panose="020B0604020202020204" pitchFamily="34" charset="0"/>
              <a:buChar char="•"/>
            </a:pPr>
            <a:endParaRPr lang="es-MX" sz="2400" b="1" dirty="0">
              <a:solidFill>
                <a:schemeClr val="bg1"/>
              </a:solidFill>
              <a:latin typeface="Biryani Bold" panose="020B0604020202020204" charset="0"/>
              <a:cs typeface="Biryani Bold" panose="020B0604020202020204" charset="0"/>
            </a:endParaRPr>
          </a:p>
          <a:p>
            <a:pPr algn="just"/>
            <a:r>
              <a:rPr lang="es-MX" sz="2400" dirty="0">
                <a:solidFill>
                  <a:schemeClr val="bg1"/>
                </a:solidFill>
                <a:latin typeface="Biryani Bold" panose="020B0604020202020204" charset="0"/>
                <a:cs typeface="Biryani Bold" panose="020B0604020202020204" charset="0"/>
              </a:rPr>
              <a:t>Es la cantidad de trabajo desarrollada en la unidad de tiempo. En un circuito eléctrico es igual al producto de la tensión por la intensidad. Su unidad es el vatio (W). Se mide con un vatímetro. </a:t>
            </a:r>
            <a:r>
              <a:rPr lang="es-MX" sz="2400" b="1" dirty="0">
                <a:solidFill>
                  <a:schemeClr val="bg1"/>
                </a:solidFill>
                <a:latin typeface="Biryani Bold" panose="020B0604020202020204" charset="0"/>
                <a:cs typeface="Biryani Bold" panose="020B0604020202020204" charset="0"/>
              </a:rPr>
              <a:t>La fórmula es: P=UI</a:t>
            </a:r>
          </a:p>
          <a:p>
            <a:pPr algn="just"/>
            <a:endParaRPr lang="es-CL" sz="2400" b="1" dirty="0">
              <a:solidFill>
                <a:schemeClr val="bg1"/>
              </a:solidFill>
              <a:latin typeface="Biryani Bold" panose="020B0604020202020204" charset="0"/>
              <a:cs typeface="Biryani Bold" panose="020B0604020202020204" charset="0"/>
            </a:endParaRPr>
          </a:p>
          <a:p>
            <a:pPr marL="342900" indent="-342900" algn="just">
              <a:buFont typeface="Arial" panose="020B0604020202020204" pitchFamily="34" charset="0"/>
              <a:buChar char="•"/>
            </a:pPr>
            <a:r>
              <a:rPr lang="es-MX" sz="2400" b="1" dirty="0">
                <a:solidFill>
                  <a:schemeClr val="bg1"/>
                </a:solidFill>
                <a:latin typeface="Biryani Bold" panose="020B0604020202020204" charset="0"/>
                <a:cs typeface="Biryani Bold" panose="020B0604020202020204" charset="0"/>
              </a:rPr>
              <a:t>Ley de Ohm</a:t>
            </a:r>
          </a:p>
          <a:p>
            <a:pPr marL="342900" indent="-342900" algn="just">
              <a:buFont typeface="Arial" panose="020B0604020202020204" pitchFamily="34" charset="0"/>
              <a:buChar char="•"/>
            </a:pPr>
            <a:endParaRPr lang="es-MX" sz="2400" b="1" dirty="0">
              <a:solidFill>
                <a:schemeClr val="bg1"/>
              </a:solidFill>
              <a:latin typeface="Biryani Bold" panose="020B0604020202020204" charset="0"/>
              <a:cs typeface="Biryani Bold" panose="020B0604020202020204" charset="0"/>
            </a:endParaRPr>
          </a:p>
          <a:p>
            <a:pPr algn="just"/>
            <a:r>
              <a:rPr lang="es-MX" sz="2400" dirty="0">
                <a:solidFill>
                  <a:schemeClr val="bg1"/>
                </a:solidFill>
                <a:latin typeface="Biryani Bold" panose="020B0604020202020204" charset="0"/>
                <a:cs typeface="Biryani Bold" panose="020B0604020202020204" charset="0"/>
              </a:rPr>
              <a:t>El famoso físico Ohm descubrió experimentalmente la relación que existe entre estas tres magnitudes eléctricas: intensidad, tensión y resistencia, estableciendo una ley que lleva su nombre y que dice así: “En un circuito eléctrico, la intensidad de corriente que lo recorre, es directamente proporcional a la tensión aplicada e inversamente proporcional a la resistencia que presenta este”.</a:t>
            </a:r>
            <a:r>
              <a:rPr lang="es-MX" sz="2400" b="1" dirty="0">
                <a:solidFill>
                  <a:schemeClr val="bg1"/>
                </a:solidFill>
                <a:latin typeface="Biryani Bold" panose="020B0604020202020204" charset="0"/>
                <a:cs typeface="Biryani Bold" panose="020B0604020202020204" charset="0"/>
              </a:rPr>
              <a:t> La fórmula es : I=UR</a:t>
            </a:r>
            <a:endParaRPr lang="es-MX" sz="2400" dirty="0">
              <a:solidFill>
                <a:schemeClr val="bg1"/>
              </a:solidFill>
              <a:latin typeface="Biryani Bold" panose="020B0604020202020204" charset="0"/>
              <a:cs typeface="Biryani Bold" panose="020B0604020202020204" charset="0"/>
            </a:endParaRPr>
          </a:p>
          <a:p>
            <a:pPr algn="just"/>
            <a:endParaRPr lang="es-MX" sz="2400" dirty="0">
              <a:solidFill>
                <a:schemeClr val="bg1"/>
              </a:solidFill>
              <a:latin typeface="Biryani Bold" panose="020B0604020202020204" charset="0"/>
              <a:cs typeface="Biryani Bold" panose="020B0604020202020204" charset="0"/>
            </a:endParaRPr>
          </a:p>
          <a:p>
            <a:pPr algn="just"/>
            <a:endParaRPr lang="es-MX" sz="2400" b="0" i="0" dirty="0">
              <a:solidFill>
                <a:schemeClr val="bg1"/>
              </a:solidFill>
              <a:effectLst/>
              <a:latin typeface="Biryani Bold" panose="020B0604020202020204" charset="0"/>
              <a:cs typeface="Biryani Bold" panose="020B0604020202020204" charset="0"/>
            </a:endParaRPr>
          </a:p>
        </p:txBody>
      </p:sp>
      <p:sp>
        <p:nvSpPr>
          <p:cNvPr id="14" name="TextBox 13">
            <a:extLst>
              <a:ext uri="{FF2B5EF4-FFF2-40B4-BE49-F238E27FC236}">
                <a16:creationId xmlns:a16="http://schemas.microsoft.com/office/drawing/2014/main" id="{700CD4E8-B3BB-5E21-9007-CD29C6234B0A}"/>
              </a:ext>
            </a:extLst>
          </p:cNvPr>
          <p:cNvSpPr txBox="1"/>
          <p:nvPr/>
        </p:nvSpPr>
        <p:spPr>
          <a:xfrm>
            <a:off x="7377545" y="8640304"/>
            <a:ext cx="9445336" cy="1200329"/>
          </a:xfrm>
          <a:prstGeom prst="rect">
            <a:avLst/>
          </a:prstGeom>
          <a:noFill/>
        </p:spPr>
        <p:txBody>
          <a:bodyPr wrap="square">
            <a:spAutoFit/>
          </a:bodyPr>
          <a:lstStyle/>
          <a:p>
            <a:r>
              <a:rPr lang="en-US" dirty="0">
                <a:solidFill>
                  <a:schemeClr val="bg1"/>
                </a:solidFill>
              </a:rPr>
              <a:t>Ley de Ohm</a:t>
            </a:r>
          </a:p>
          <a:p>
            <a:r>
              <a:rPr lang="en-US" dirty="0">
                <a:solidFill>
                  <a:schemeClr val="bg1"/>
                </a:solidFill>
              </a:rPr>
              <a:t>I = </a:t>
            </a:r>
            <a:r>
              <a:rPr lang="en-US" dirty="0" err="1">
                <a:solidFill>
                  <a:schemeClr val="bg1"/>
                </a:solidFill>
              </a:rPr>
              <a:t>Intensidad</a:t>
            </a:r>
            <a:r>
              <a:rPr lang="en-US" dirty="0">
                <a:solidFill>
                  <a:schemeClr val="bg1"/>
                </a:solidFill>
              </a:rPr>
              <a:t> (</a:t>
            </a:r>
            <a:r>
              <a:rPr lang="en-US" dirty="0" err="1">
                <a:solidFill>
                  <a:schemeClr val="bg1"/>
                </a:solidFill>
              </a:rPr>
              <a:t>Amperios</a:t>
            </a:r>
            <a:r>
              <a:rPr lang="en-US" dirty="0">
                <a:solidFill>
                  <a:schemeClr val="bg1"/>
                </a:solidFill>
              </a:rPr>
              <a:t> –A-)</a:t>
            </a:r>
          </a:p>
          <a:p>
            <a:r>
              <a:rPr lang="en-US" dirty="0">
                <a:solidFill>
                  <a:schemeClr val="bg1"/>
                </a:solidFill>
              </a:rPr>
              <a:t>V = </a:t>
            </a:r>
            <a:r>
              <a:rPr lang="en-US" dirty="0" err="1">
                <a:solidFill>
                  <a:schemeClr val="bg1"/>
                </a:solidFill>
              </a:rPr>
              <a:t>Voltaje</a:t>
            </a:r>
            <a:r>
              <a:rPr lang="en-US" dirty="0">
                <a:solidFill>
                  <a:schemeClr val="bg1"/>
                </a:solidFill>
              </a:rPr>
              <a:t> (</a:t>
            </a:r>
            <a:r>
              <a:rPr lang="en-US" dirty="0" err="1">
                <a:solidFill>
                  <a:schemeClr val="bg1"/>
                </a:solidFill>
              </a:rPr>
              <a:t>Voltios</a:t>
            </a:r>
            <a:r>
              <a:rPr lang="en-US" dirty="0">
                <a:solidFill>
                  <a:schemeClr val="bg1"/>
                </a:solidFill>
              </a:rPr>
              <a:t> –V-)</a:t>
            </a:r>
          </a:p>
          <a:p>
            <a:r>
              <a:rPr lang="en-US" dirty="0">
                <a:solidFill>
                  <a:schemeClr val="bg1"/>
                </a:solidFill>
              </a:rPr>
              <a:t>R = Resistencia (</a:t>
            </a:r>
            <a:r>
              <a:rPr lang="en-US" dirty="0" err="1">
                <a:solidFill>
                  <a:schemeClr val="bg1"/>
                </a:solidFill>
              </a:rPr>
              <a:t>Ohmios</a:t>
            </a:r>
            <a:r>
              <a:rPr lang="en-US" dirty="0">
                <a:solidFill>
                  <a:schemeClr val="bg1"/>
                </a:solidFill>
              </a:rPr>
              <a:t> - </a:t>
            </a:r>
            <a:r>
              <a:rPr lang="el-GR" dirty="0">
                <a:solidFill>
                  <a:schemeClr val="bg1"/>
                </a:solidFill>
              </a:rPr>
              <a:t>Ω-</a:t>
            </a:r>
            <a:r>
              <a:rPr lang="el-GR" dirty="0"/>
              <a:t>)</a:t>
            </a:r>
          </a:p>
        </p:txBody>
      </p:sp>
      <p:pic>
        <p:nvPicPr>
          <p:cNvPr id="16" name="Picture 15">
            <a:extLst>
              <a:ext uri="{FF2B5EF4-FFF2-40B4-BE49-F238E27FC236}">
                <a16:creationId xmlns:a16="http://schemas.microsoft.com/office/drawing/2014/main" id="{950D3109-CE69-DB72-E52E-419A67F6F99A}"/>
              </a:ext>
            </a:extLst>
          </p:cNvPr>
          <p:cNvPicPr>
            <a:picLocks noChangeAspect="1"/>
          </p:cNvPicPr>
          <p:nvPr/>
        </p:nvPicPr>
        <p:blipFill rotWithShape="1">
          <a:blip r:embed="rId3"/>
          <a:srcRect l="39458" t="42708" r="44729" b="44792"/>
          <a:stretch/>
        </p:blipFill>
        <p:spPr>
          <a:xfrm>
            <a:off x="7391400" y="7581900"/>
            <a:ext cx="2057401" cy="914400"/>
          </a:xfrm>
          <a:prstGeom prst="rect">
            <a:avLst/>
          </a:prstGeom>
        </p:spPr>
      </p:pic>
    </p:spTree>
    <p:extLst>
      <p:ext uri="{BB962C8B-B14F-4D97-AF65-F5344CB8AC3E}">
        <p14:creationId xmlns:p14="http://schemas.microsoft.com/office/powerpoint/2010/main" val="29423187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F4AF3205-B7C7-43CB-0C64-C31BFB320E6C}"/>
              </a:ext>
            </a:extLst>
          </p:cNvPr>
          <p:cNvSpPr/>
          <p:nvPr/>
        </p:nvSpPr>
        <p:spPr>
          <a:xfrm>
            <a:off x="4991100" y="3276600"/>
            <a:ext cx="8305800" cy="37338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2800" dirty="0"/>
              <a:t>Modulo </a:t>
            </a:r>
            <a:r>
              <a:rPr lang="es-ES" sz="2800" dirty="0" err="1"/>
              <a:t>lV</a:t>
            </a:r>
            <a:endParaRPr lang="es-ES" sz="2800" dirty="0"/>
          </a:p>
        </p:txBody>
      </p:sp>
    </p:spTree>
    <p:extLst>
      <p:ext uri="{BB962C8B-B14F-4D97-AF65-F5344CB8AC3E}">
        <p14:creationId xmlns:p14="http://schemas.microsoft.com/office/powerpoint/2010/main" val="3823181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40200" y="33909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6"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
        <p:nvSpPr>
          <p:cNvPr id="8" name="1 Título"/>
          <p:cNvSpPr txBox="1">
            <a:spLocks/>
          </p:cNvSpPr>
          <p:nvPr/>
        </p:nvSpPr>
        <p:spPr>
          <a:xfrm>
            <a:off x="685800" y="2040752"/>
            <a:ext cx="11658600"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x-none" sz="4000" dirty="0">
                <a:solidFill>
                  <a:schemeClr val="bg1"/>
                </a:solidFill>
                <a:latin typeface="Biryani Bold" panose="020B0604020202020204" charset="0"/>
                <a:cs typeface="Biryani Bold" panose="020B0604020202020204" charset="0"/>
              </a:rPr>
              <a:t>¿A que corresponde el riesgo eléctrico?</a:t>
            </a:r>
            <a:endParaRPr lang="es-CL" sz="4000" dirty="0">
              <a:solidFill>
                <a:schemeClr val="bg1"/>
              </a:solidFill>
              <a:latin typeface="Biryani Bold" panose="020B0604020202020204" charset="0"/>
              <a:cs typeface="Biryani Bold" panose="020B0604020202020204" charset="0"/>
            </a:endParaRPr>
          </a:p>
        </p:txBody>
      </p:sp>
      <p:sp>
        <p:nvSpPr>
          <p:cNvPr id="5" name="Rectángulo 4"/>
          <p:cNvSpPr/>
          <p:nvPr/>
        </p:nvSpPr>
        <p:spPr>
          <a:xfrm>
            <a:off x="152400" y="3149281"/>
            <a:ext cx="16020391" cy="3785652"/>
          </a:xfrm>
          <a:prstGeom prst="rect">
            <a:avLst/>
          </a:prstGeom>
        </p:spPr>
        <p:txBody>
          <a:bodyPr wrap="square">
            <a:spAutoFit/>
          </a:bodyPr>
          <a:lstStyle/>
          <a:p>
            <a:pPr marL="457200" lvl="2" algn="just">
              <a:defRPr/>
            </a:pPr>
            <a:r>
              <a:rPr lang="x-none" sz="2400" dirty="0">
                <a:solidFill>
                  <a:schemeClr val="bg1"/>
                </a:solidFill>
                <a:latin typeface="Biryani Bold" panose="020B0604020202020204" charset="0"/>
                <a:cs typeface="Biryani Bold" panose="020B0604020202020204" charset="0"/>
              </a:rPr>
              <a:t>El riesgo eléctrico es la posibilidad de que la corriente eléctrica circule a través del cuerpo humano, pudiendo provocar lesiones de diferente consideración. Un accidente eléctrico se origina sin aparente aviso y es por esto que se deben establecer y respetar los controles previos a la actividad, usar los elementos de protección personal asignados y prestar especial atención a lo que se está haciendo.  </a:t>
            </a:r>
            <a:endParaRPr lang="es-CL" sz="2400" dirty="0">
              <a:solidFill>
                <a:schemeClr val="bg1"/>
              </a:solidFill>
              <a:latin typeface="Biryani Bold" panose="020B0604020202020204" charset="0"/>
              <a:cs typeface="Biryani Bold" panose="020B0604020202020204" charset="0"/>
            </a:endParaRPr>
          </a:p>
          <a:p>
            <a:pPr marL="457200" lvl="2" algn="just">
              <a:defRPr/>
            </a:pPr>
            <a:endParaRPr lang="x-none" sz="2400" dirty="0">
              <a:solidFill>
                <a:schemeClr val="bg1"/>
              </a:solidFill>
              <a:latin typeface="Biryani Bold" panose="020B0604020202020204" charset="0"/>
              <a:cs typeface="Biryani Bold" panose="020B0604020202020204" charset="0"/>
            </a:endParaRPr>
          </a:p>
          <a:p>
            <a:pPr marL="457200" lvl="2" algn="just">
              <a:defRPr/>
            </a:pPr>
            <a:r>
              <a:rPr lang="x-none" sz="2400" dirty="0">
                <a:solidFill>
                  <a:schemeClr val="bg1"/>
                </a:solidFill>
                <a:latin typeface="Biryani Bold" panose="020B0604020202020204" charset="0"/>
                <a:cs typeface="Biryani Bold" panose="020B0604020202020204" charset="0"/>
              </a:rPr>
              <a:t>El supervisor debe conocer a cabalidad los diferentes sistemas eléctricos existentes, sus voltajes, amperajes, distancias de seguridad y las consecuencias de éstas al cuerpo humano.</a:t>
            </a:r>
            <a:endParaRPr lang="es-CL" sz="2400" dirty="0">
              <a:solidFill>
                <a:schemeClr val="bg1"/>
              </a:solidFill>
              <a:latin typeface="Biryani Bold" panose="020B0604020202020204" charset="0"/>
              <a:cs typeface="Biryani Bold" panose="020B0604020202020204" charset="0"/>
            </a:endParaRPr>
          </a:p>
          <a:p>
            <a:pPr marL="457200" lvl="2" algn="ctr">
              <a:defRPr/>
            </a:pPr>
            <a:endParaRPr lang="es-CL" sz="2400" dirty="0">
              <a:solidFill>
                <a:schemeClr val="bg1"/>
              </a:solidFill>
              <a:latin typeface="Biryani Bold" panose="020B0604020202020204" charset="0"/>
              <a:cs typeface="Biryani Bold" panose="020B0604020202020204" charset="0"/>
            </a:endParaRPr>
          </a:p>
          <a:p>
            <a:pPr marL="457200" lvl="2" algn="ctr">
              <a:defRPr/>
            </a:pPr>
            <a:r>
              <a:rPr lang="es-CL" sz="2400" dirty="0">
                <a:solidFill>
                  <a:schemeClr val="bg1"/>
                </a:solidFill>
                <a:latin typeface="Biryani Bold" panose="020B0604020202020204" charset="0"/>
                <a:cs typeface="Biryani Bold" panose="020B0604020202020204" charset="0"/>
              </a:rPr>
              <a:t>FACTORES DE RIESGO</a:t>
            </a:r>
            <a:endParaRPr lang="x-none" sz="2400" dirty="0">
              <a:solidFill>
                <a:schemeClr val="bg1"/>
              </a:solidFill>
              <a:latin typeface="Biryani Bold" panose="020B0604020202020204" charset="0"/>
              <a:cs typeface="Biryani Bold" panose="020B0604020202020204" charset="0"/>
            </a:endParaRPr>
          </a:p>
        </p:txBody>
      </p:sp>
      <p:pic>
        <p:nvPicPr>
          <p:cNvPr id="10" name="Picture 9">
            <a:extLst>
              <a:ext uri="{FF2B5EF4-FFF2-40B4-BE49-F238E27FC236}">
                <a16:creationId xmlns:a16="http://schemas.microsoft.com/office/drawing/2014/main" id="{4392DC85-5083-593D-ECFC-40DE968C45FB}"/>
              </a:ext>
            </a:extLst>
          </p:cNvPr>
          <p:cNvPicPr>
            <a:picLocks noChangeAspect="1"/>
          </p:cNvPicPr>
          <p:nvPr/>
        </p:nvPicPr>
        <p:blipFill rotWithShape="1">
          <a:blip r:embed="rId3"/>
          <a:srcRect l="37116" t="38364" r="21303" b="26041"/>
          <a:stretch/>
        </p:blipFill>
        <p:spPr>
          <a:xfrm>
            <a:off x="5334000" y="6951581"/>
            <a:ext cx="6518565" cy="3137253"/>
          </a:xfrm>
          <a:prstGeom prst="rect">
            <a:avLst/>
          </a:prstGeom>
        </p:spPr>
      </p:pic>
    </p:spTree>
    <p:extLst>
      <p:ext uri="{BB962C8B-B14F-4D97-AF65-F5344CB8AC3E}">
        <p14:creationId xmlns:p14="http://schemas.microsoft.com/office/powerpoint/2010/main" val="19926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840200" y="3390900"/>
            <a:ext cx="2043681" cy="2895600"/>
            <a:chOff x="0" y="0"/>
            <a:chExt cx="819221" cy="532577"/>
          </a:xfrm>
        </p:grpSpPr>
        <p:sp>
          <p:nvSpPr>
            <p:cNvPr id="3" name="Freeform 3"/>
            <p:cNvSpPr/>
            <p:nvPr/>
          </p:nvSpPr>
          <p:spPr>
            <a:xfrm>
              <a:off x="0" y="0"/>
              <a:ext cx="819221" cy="532577"/>
            </a:xfrm>
            <a:custGeom>
              <a:avLst/>
              <a:gdLst/>
              <a:ahLst/>
              <a:cxnLst/>
              <a:rect l="l" t="t" r="r" b="b"/>
              <a:pathLst>
                <a:path w="819221" h="532577">
                  <a:moveTo>
                    <a:pt x="0" y="0"/>
                  </a:moveTo>
                  <a:lnTo>
                    <a:pt x="819221" y="0"/>
                  </a:lnTo>
                  <a:lnTo>
                    <a:pt x="819221" y="532577"/>
                  </a:lnTo>
                  <a:lnTo>
                    <a:pt x="0" y="532577"/>
                  </a:lnTo>
                  <a:close/>
                </a:path>
              </a:pathLst>
            </a:custGeom>
            <a:solidFill>
              <a:srgbClr val="10AFDC"/>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7" name="Freeform 8"/>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2"/>
            <a:stretch>
              <a:fillRect/>
            </a:stretch>
          </a:blipFill>
        </p:spPr>
      </p:sp>
      <p:sp>
        <p:nvSpPr>
          <p:cNvPr id="6" name="TextBox 9"/>
          <p:cNvSpPr txBox="1"/>
          <p:nvPr/>
        </p:nvSpPr>
        <p:spPr>
          <a:xfrm>
            <a:off x="10896600" y="266700"/>
            <a:ext cx="7246837" cy="246221"/>
          </a:xfrm>
          <a:prstGeom prst="rect">
            <a:avLst/>
          </a:prstGeom>
        </p:spPr>
        <p:txBody>
          <a:bodyPr wrap="square" lIns="0" tIns="0" rIns="0" bIns="0" rtlCol="0" anchor="t">
            <a:spAutoFit/>
          </a:bodyPr>
          <a:lstStyle/>
          <a:p>
            <a:pPr algn="r"/>
            <a:r>
              <a:rPr lang="en-US" sz="1600" dirty="0">
                <a:solidFill>
                  <a:srgbClr val="FDFAFF"/>
                </a:solidFill>
                <a:latin typeface="Biryani Bold"/>
              </a:rPr>
              <a:t>PREVENCIÓN DE RIESGOS ELÉCTRICOS </a:t>
            </a:r>
            <a:endParaRPr lang="en-US" sz="700" dirty="0">
              <a:solidFill>
                <a:srgbClr val="FDFAFF"/>
              </a:solidFill>
              <a:latin typeface="Biryani Bold"/>
            </a:endParaRPr>
          </a:p>
        </p:txBody>
      </p:sp>
      <p:sp>
        <p:nvSpPr>
          <p:cNvPr id="8" name="1 Título"/>
          <p:cNvSpPr txBox="1">
            <a:spLocks/>
          </p:cNvSpPr>
          <p:nvPr/>
        </p:nvSpPr>
        <p:spPr>
          <a:xfrm>
            <a:off x="1319296" y="2235200"/>
            <a:ext cx="15978104" cy="1143000"/>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defRPr/>
            </a:pPr>
            <a:r>
              <a:rPr lang="x-none" sz="4000" dirty="0">
                <a:solidFill>
                  <a:schemeClr val="bg1"/>
                </a:solidFill>
                <a:latin typeface="Biryani Bold" panose="020B0604020202020204" charset="0"/>
                <a:cs typeface="Biryani Bold" panose="020B0604020202020204" charset="0"/>
              </a:rPr>
              <a:t>¿Cuáles son los efectos fisiológicos de la energía según su intensidad? </a:t>
            </a:r>
            <a:endParaRPr lang="es-CL" sz="4000" dirty="0">
              <a:solidFill>
                <a:schemeClr val="bg1"/>
              </a:solidFill>
              <a:latin typeface="Biryani Bold" panose="020B0604020202020204" charset="0"/>
              <a:cs typeface="Biryani Bold" panose="020B0604020202020204" charset="0"/>
            </a:endParaRPr>
          </a:p>
        </p:txBody>
      </p:sp>
      <p:sp>
        <p:nvSpPr>
          <p:cNvPr id="5" name="Rectángulo 4"/>
          <p:cNvSpPr/>
          <p:nvPr/>
        </p:nvSpPr>
        <p:spPr>
          <a:xfrm>
            <a:off x="914400" y="4229100"/>
            <a:ext cx="15620999" cy="4524315"/>
          </a:xfrm>
          <a:prstGeom prst="rect">
            <a:avLst/>
          </a:prstGeom>
        </p:spPr>
        <p:txBody>
          <a:bodyPr wrap="square">
            <a:spAutoFit/>
          </a:bodyPr>
          <a:lstStyle/>
          <a:p>
            <a:pPr marL="457200" lvl="2" algn="just">
              <a:defRPr/>
            </a:pPr>
            <a:r>
              <a:rPr lang="x-none" sz="3200" dirty="0">
                <a:solidFill>
                  <a:schemeClr val="bg1"/>
                </a:solidFill>
                <a:latin typeface="Biryani Bold" panose="020B0604020202020204" charset="0"/>
                <a:cs typeface="Biryani Bold" panose="020B0604020202020204" charset="0"/>
              </a:rPr>
              <a:t>•	0-1 mA: Umbral de la percepción.</a:t>
            </a:r>
          </a:p>
          <a:p>
            <a:pPr marL="457200" lvl="2" algn="just">
              <a:defRPr/>
            </a:pPr>
            <a:r>
              <a:rPr lang="x-none" sz="3200" dirty="0">
                <a:solidFill>
                  <a:schemeClr val="bg1"/>
                </a:solidFill>
                <a:latin typeface="Biryani Bold" panose="020B0604020202020204" charset="0"/>
                <a:cs typeface="Biryani Bold" panose="020B0604020202020204" charset="0"/>
              </a:rPr>
              <a:t>•	1-8 mA: Sorpresa fuerte, sin perder control muscular.</a:t>
            </a:r>
          </a:p>
          <a:p>
            <a:pPr marL="457200" lvl="2" algn="just">
              <a:defRPr/>
            </a:pPr>
            <a:r>
              <a:rPr lang="x-none" sz="3200" dirty="0">
                <a:solidFill>
                  <a:schemeClr val="bg1"/>
                </a:solidFill>
                <a:latin typeface="Biryani Bold" panose="020B0604020202020204" charset="0"/>
                <a:cs typeface="Biryani Bold" panose="020B0604020202020204" charset="0"/>
              </a:rPr>
              <a:t>•	9-15 mA: Reacción violenta, separándose del objeto.</a:t>
            </a:r>
          </a:p>
          <a:p>
            <a:pPr marL="457200" lvl="2" algn="just">
              <a:defRPr/>
            </a:pPr>
            <a:r>
              <a:rPr lang="x-none" sz="3200" dirty="0">
                <a:solidFill>
                  <a:schemeClr val="bg1"/>
                </a:solidFill>
                <a:latin typeface="Biryani Bold" panose="020B0604020202020204" charset="0"/>
                <a:cs typeface="Biryani Bold" panose="020B0604020202020204" charset="0"/>
              </a:rPr>
              <a:t>•	16-50</a:t>
            </a:r>
            <a:r>
              <a:rPr lang="es-CL" sz="3200" dirty="0">
                <a:solidFill>
                  <a:schemeClr val="bg1"/>
                </a:solidFill>
                <a:latin typeface="Biryani Bold" panose="020B0604020202020204" charset="0"/>
                <a:cs typeface="Biryani Bold" panose="020B0604020202020204" charset="0"/>
              </a:rPr>
              <a:t> </a:t>
            </a:r>
            <a:r>
              <a:rPr lang="x-none" sz="3200" dirty="0">
                <a:solidFill>
                  <a:schemeClr val="bg1"/>
                </a:solidFill>
                <a:latin typeface="Biryani Bold" panose="020B0604020202020204" charset="0"/>
                <a:cs typeface="Biryani Bold" panose="020B0604020202020204" charset="0"/>
              </a:rPr>
              <a:t>mA: Paralización muscular, fuertes contracciones y dificultad para respirar.</a:t>
            </a:r>
          </a:p>
          <a:p>
            <a:pPr marL="457200" lvl="2" algn="just">
              <a:defRPr/>
            </a:pPr>
            <a:r>
              <a:rPr lang="x-none" sz="3200" dirty="0">
                <a:solidFill>
                  <a:schemeClr val="bg1"/>
                </a:solidFill>
                <a:latin typeface="Biryani Bold" panose="020B0604020202020204" charset="0"/>
                <a:cs typeface="Biryani Bold" panose="020B0604020202020204" charset="0"/>
              </a:rPr>
              <a:t>•	51-100 mA: Puede causar fibrilación ventricular.</a:t>
            </a:r>
          </a:p>
          <a:p>
            <a:pPr marL="457200" lvl="2" algn="just">
              <a:defRPr/>
            </a:pPr>
            <a:r>
              <a:rPr lang="x-none" sz="3200" dirty="0">
                <a:solidFill>
                  <a:schemeClr val="bg1"/>
                </a:solidFill>
                <a:latin typeface="Biryani Bold" panose="020B0604020202020204" charset="0"/>
                <a:cs typeface="Biryani Bold" panose="020B0604020202020204" charset="0"/>
              </a:rPr>
              <a:t>•	101-200 mA: Fatal, siempre con fibrilación ventricular.</a:t>
            </a:r>
          </a:p>
          <a:p>
            <a:pPr marL="457200" lvl="2" algn="just">
              <a:defRPr/>
            </a:pPr>
            <a:r>
              <a:rPr lang="x-none" sz="3200" dirty="0">
                <a:solidFill>
                  <a:schemeClr val="bg1"/>
                </a:solidFill>
                <a:latin typeface="Biryani Bold" panose="020B0604020202020204" charset="0"/>
                <a:cs typeface="Biryani Bold" panose="020B0604020202020204" charset="0"/>
              </a:rPr>
              <a:t>•	201 mA o más: Fuertes contracciones que oprimen el corazón evitando la fibrilación, produce quemaduras y bloqueo nervioso.</a:t>
            </a:r>
          </a:p>
        </p:txBody>
      </p:sp>
    </p:spTree>
    <p:extLst>
      <p:ext uri="{BB962C8B-B14F-4D97-AF65-F5344CB8AC3E}">
        <p14:creationId xmlns:p14="http://schemas.microsoft.com/office/powerpoint/2010/main" val="11712106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955B01-8981-6EBC-6DB2-3AF40D79D2E8}"/>
              </a:ext>
            </a:extLst>
          </p:cNvPr>
          <p:cNvPicPr>
            <a:picLocks noChangeAspect="1"/>
          </p:cNvPicPr>
          <p:nvPr/>
        </p:nvPicPr>
        <p:blipFill rotWithShape="1">
          <a:blip r:embed="rId2"/>
          <a:srcRect l="37116" t="37500" r="21303" b="26042"/>
          <a:stretch/>
        </p:blipFill>
        <p:spPr>
          <a:xfrm>
            <a:off x="0" y="-30585"/>
            <a:ext cx="18288000" cy="10317585"/>
          </a:xfrm>
          <a:prstGeom prst="rect">
            <a:avLst/>
          </a:prstGeom>
        </p:spPr>
      </p:pic>
    </p:spTree>
    <p:extLst>
      <p:ext uri="{BB962C8B-B14F-4D97-AF65-F5344CB8AC3E}">
        <p14:creationId xmlns:p14="http://schemas.microsoft.com/office/powerpoint/2010/main" val="16497842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6F9E43-A141-82D0-1DFC-7A1BCE956595}"/>
              </a:ext>
            </a:extLst>
          </p:cNvPr>
          <p:cNvPicPr>
            <a:picLocks noChangeAspect="1"/>
          </p:cNvPicPr>
          <p:nvPr/>
        </p:nvPicPr>
        <p:blipFill rotWithShape="1">
          <a:blip r:embed="rId2"/>
          <a:srcRect l="38872" t="38542" r="23060" b="27083"/>
          <a:stretch/>
        </p:blipFill>
        <p:spPr>
          <a:xfrm>
            <a:off x="-152400" y="0"/>
            <a:ext cx="18440400" cy="10286999"/>
          </a:xfrm>
          <a:prstGeom prst="rect">
            <a:avLst/>
          </a:prstGeom>
        </p:spPr>
      </p:pic>
      <p:sp>
        <p:nvSpPr>
          <p:cNvPr id="4" name="Freeform 8">
            <a:extLst>
              <a:ext uri="{FF2B5EF4-FFF2-40B4-BE49-F238E27FC236}">
                <a16:creationId xmlns:a16="http://schemas.microsoft.com/office/drawing/2014/main" id="{D99F61DB-E790-FF9A-F329-61300A4DA468}"/>
              </a:ext>
            </a:extLst>
          </p:cNvPr>
          <p:cNvSpPr/>
          <p:nvPr/>
        </p:nvSpPr>
        <p:spPr>
          <a:xfrm>
            <a:off x="15849600" y="41910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3"/>
            <a:stretch>
              <a:fillRect/>
            </a:stretch>
          </a:blipFill>
        </p:spPr>
      </p:sp>
    </p:spTree>
    <p:extLst>
      <p:ext uri="{BB962C8B-B14F-4D97-AF65-F5344CB8AC3E}">
        <p14:creationId xmlns:p14="http://schemas.microsoft.com/office/powerpoint/2010/main" val="34253802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C1CD5B9F-C696-6191-D0F5-3AF284368414}"/>
              </a:ext>
            </a:extLst>
          </p:cNvPr>
          <p:cNvSpPr/>
          <p:nvPr/>
        </p:nvSpPr>
        <p:spPr>
          <a:xfrm>
            <a:off x="5676900" y="3581400"/>
            <a:ext cx="6934200" cy="31242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600" dirty="0"/>
              <a:t>Modulo V</a:t>
            </a:r>
          </a:p>
        </p:txBody>
      </p:sp>
    </p:spTree>
    <p:extLst>
      <p:ext uri="{BB962C8B-B14F-4D97-AF65-F5344CB8AC3E}">
        <p14:creationId xmlns:p14="http://schemas.microsoft.com/office/powerpoint/2010/main" val="31888104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F16824F-D023-BED1-696D-4C8EC02BF7AB}"/>
              </a:ext>
            </a:extLst>
          </p:cNvPr>
          <p:cNvPicPr>
            <a:picLocks noChangeAspect="1"/>
          </p:cNvPicPr>
          <p:nvPr/>
        </p:nvPicPr>
        <p:blipFill rotWithShape="1">
          <a:blip r:embed="rId3">
            <a:extLst>
              <a:ext uri="{28A0092B-C50C-407E-A947-70E740481C1C}">
                <a14:useLocalDpi xmlns:a14="http://schemas.microsoft.com/office/drawing/2010/main" val="0"/>
              </a:ext>
            </a:extLst>
          </a:blip>
          <a:srcRect l="25417" t="18725" r="25417" b="15444"/>
          <a:stretch/>
        </p:blipFill>
        <p:spPr>
          <a:xfrm>
            <a:off x="0" y="0"/>
            <a:ext cx="18288000" cy="10287000"/>
          </a:xfrm>
          <a:prstGeom prst="rect">
            <a:avLst/>
          </a:prstGeom>
        </p:spPr>
      </p:pic>
    </p:spTree>
    <p:extLst>
      <p:ext uri="{BB962C8B-B14F-4D97-AF65-F5344CB8AC3E}">
        <p14:creationId xmlns:p14="http://schemas.microsoft.com/office/powerpoint/2010/main" val="7766961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624347C-9A2A-06ED-0E33-B4E928851CAD}"/>
              </a:ext>
            </a:extLst>
          </p:cNvPr>
          <p:cNvPicPr>
            <a:picLocks noChangeAspect="1"/>
          </p:cNvPicPr>
          <p:nvPr/>
        </p:nvPicPr>
        <p:blipFill rotWithShape="1">
          <a:blip r:embed="rId2">
            <a:extLst>
              <a:ext uri="{28A0092B-C50C-407E-A947-70E740481C1C}">
                <a14:useLocalDpi xmlns:a14="http://schemas.microsoft.com/office/drawing/2010/main" val="0"/>
              </a:ext>
            </a:extLst>
          </a:blip>
          <a:srcRect l="25001" t="18086" r="25833" b="14499"/>
          <a:stretch/>
        </p:blipFill>
        <p:spPr>
          <a:xfrm>
            <a:off x="0" y="0"/>
            <a:ext cx="18288000" cy="10390762"/>
          </a:xfrm>
          <a:prstGeom prst="rect">
            <a:avLst/>
          </a:prstGeom>
        </p:spPr>
      </p:pic>
    </p:spTree>
    <p:extLst>
      <p:ext uri="{BB962C8B-B14F-4D97-AF65-F5344CB8AC3E}">
        <p14:creationId xmlns:p14="http://schemas.microsoft.com/office/powerpoint/2010/main" val="33756988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6C58A2-E71C-CA0A-51A6-EF9992F4A7ED}"/>
              </a:ext>
            </a:extLst>
          </p:cNvPr>
          <p:cNvPicPr>
            <a:picLocks noChangeAspect="1"/>
          </p:cNvPicPr>
          <p:nvPr/>
        </p:nvPicPr>
        <p:blipFill rotWithShape="1">
          <a:blip r:embed="rId2">
            <a:extLst>
              <a:ext uri="{28A0092B-C50C-407E-A947-70E740481C1C}">
                <a14:useLocalDpi xmlns:a14="http://schemas.microsoft.com/office/drawing/2010/main" val="0"/>
              </a:ext>
            </a:extLst>
          </a:blip>
          <a:srcRect l="25417" t="18250" r="24167" b="11991"/>
          <a:stretch/>
        </p:blipFill>
        <p:spPr>
          <a:xfrm>
            <a:off x="821" y="0"/>
            <a:ext cx="18287179" cy="10287000"/>
          </a:xfrm>
          <a:prstGeom prst="rect">
            <a:avLst/>
          </a:prstGeom>
        </p:spPr>
      </p:pic>
    </p:spTree>
    <p:extLst>
      <p:ext uri="{BB962C8B-B14F-4D97-AF65-F5344CB8AC3E}">
        <p14:creationId xmlns:p14="http://schemas.microsoft.com/office/powerpoint/2010/main" val="32288585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E9A4C0-661A-43D8-F88F-49BD3C9F8654}"/>
              </a:ext>
            </a:extLst>
          </p:cNvPr>
          <p:cNvPicPr>
            <a:picLocks noChangeAspect="1"/>
          </p:cNvPicPr>
          <p:nvPr/>
        </p:nvPicPr>
        <p:blipFill rotWithShape="1">
          <a:blip r:embed="rId3">
            <a:extLst>
              <a:ext uri="{28A0092B-C50C-407E-A947-70E740481C1C}">
                <a14:useLocalDpi xmlns:a14="http://schemas.microsoft.com/office/drawing/2010/main" val="0"/>
              </a:ext>
            </a:extLst>
          </a:blip>
          <a:srcRect l="27210" t="11111" r="25803" b="14373"/>
          <a:stretch/>
        </p:blipFill>
        <p:spPr>
          <a:xfrm>
            <a:off x="1" y="38100"/>
            <a:ext cx="18288000" cy="10248900"/>
          </a:xfrm>
          <a:prstGeom prst="rect">
            <a:avLst/>
          </a:prstGeom>
        </p:spPr>
      </p:pic>
    </p:spTree>
    <p:extLst>
      <p:ext uri="{BB962C8B-B14F-4D97-AF65-F5344CB8AC3E}">
        <p14:creationId xmlns:p14="http://schemas.microsoft.com/office/powerpoint/2010/main" val="37497264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8EDFBDA-040D-945E-2D8A-20089E7A796D}"/>
              </a:ext>
            </a:extLst>
          </p:cNvPr>
          <p:cNvPicPr>
            <a:picLocks noChangeAspect="1"/>
          </p:cNvPicPr>
          <p:nvPr/>
        </p:nvPicPr>
        <p:blipFill rotWithShape="1">
          <a:blip r:embed="rId2">
            <a:extLst>
              <a:ext uri="{28A0092B-C50C-407E-A947-70E740481C1C}">
                <a14:useLocalDpi xmlns:a14="http://schemas.microsoft.com/office/drawing/2010/main" val="0"/>
              </a:ext>
            </a:extLst>
          </a:blip>
          <a:srcRect l="25000" t="8332" r="25001" b="7407"/>
          <a:stretch/>
        </p:blipFill>
        <p:spPr>
          <a:xfrm>
            <a:off x="0" y="0"/>
            <a:ext cx="18288000" cy="10287000"/>
          </a:xfrm>
          <a:prstGeom prst="rect">
            <a:avLst/>
          </a:prstGeom>
        </p:spPr>
      </p:pic>
    </p:spTree>
    <p:extLst>
      <p:ext uri="{BB962C8B-B14F-4D97-AF65-F5344CB8AC3E}">
        <p14:creationId xmlns:p14="http://schemas.microsoft.com/office/powerpoint/2010/main" val="1859413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411FA8-1CC9-5FB5-7BC4-19631AAAFD77}"/>
              </a:ext>
            </a:extLst>
          </p:cNvPr>
          <p:cNvPicPr>
            <a:picLocks noChangeAspect="1"/>
          </p:cNvPicPr>
          <p:nvPr/>
        </p:nvPicPr>
        <p:blipFill rotWithShape="1">
          <a:blip r:embed="rId2">
            <a:extLst>
              <a:ext uri="{28A0092B-C50C-407E-A947-70E740481C1C}">
                <a14:useLocalDpi xmlns:a14="http://schemas.microsoft.com/office/drawing/2010/main" val="0"/>
              </a:ext>
            </a:extLst>
          </a:blip>
          <a:srcRect l="26666" t="9260" r="25834" b="10185"/>
          <a:stretch/>
        </p:blipFill>
        <p:spPr>
          <a:xfrm>
            <a:off x="-1" y="104274"/>
            <a:ext cx="18288001" cy="10182726"/>
          </a:xfrm>
          <a:prstGeom prst="rect">
            <a:avLst/>
          </a:prstGeom>
        </p:spPr>
      </p:pic>
    </p:spTree>
    <p:extLst>
      <p:ext uri="{BB962C8B-B14F-4D97-AF65-F5344CB8AC3E}">
        <p14:creationId xmlns:p14="http://schemas.microsoft.com/office/powerpoint/2010/main" val="31082688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D1E8AA5-849B-B51B-10F2-53B2B48E6478}"/>
              </a:ext>
            </a:extLst>
          </p:cNvPr>
          <p:cNvPicPr>
            <a:picLocks noChangeAspect="1"/>
          </p:cNvPicPr>
          <p:nvPr/>
        </p:nvPicPr>
        <p:blipFill rotWithShape="1">
          <a:blip r:embed="rId2">
            <a:extLst>
              <a:ext uri="{28A0092B-C50C-407E-A947-70E740481C1C}">
                <a14:useLocalDpi xmlns:a14="http://schemas.microsoft.com/office/drawing/2010/main" val="0"/>
              </a:ext>
            </a:extLst>
          </a:blip>
          <a:srcRect l="29167" t="13888" r="28333" b="13890"/>
          <a:stretch/>
        </p:blipFill>
        <p:spPr>
          <a:xfrm>
            <a:off x="13854" y="0"/>
            <a:ext cx="18274146" cy="10287000"/>
          </a:xfrm>
          <a:prstGeom prst="rect">
            <a:avLst/>
          </a:prstGeom>
        </p:spPr>
      </p:pic>
    </p:spTree>
    <p:extLst>
      <p:ext uri="{BB962C8B-B14F-4D97-AF65-F5344CB8AC3E}">
        <p14:creationId xmlns:p14="http://schemas.microsoft.com/office/powerpoint/2010/main" val="35166390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C27A91E-8371-5041-FE9D-0EEEDE317C49}"/>
              </a:ext>
            </a:extLst>
          </p:cNvPr>
          <p:cNvPicPr>
            <a:picLocks noChangeAspect="1"/>
          </p:cNvPicPr>
          <p:nvPr/>
        </p:nvPicPr>
        <p:blipFill rotWithShape="1">
          <a:blip r:embed="rId2">
            <a:extLst>
              <a:ext uri="{28A0092B-C50C-407E-A947-70E740481C1C}">
                <a14:useLocalDpi xmlns:a14="http://schemas.microsoft.com/office/drawing/2010/main" val="0"/>
              </a:ext>
            </a:extLst>
          </a:blip>
          <a:srcRect l="27916" t="13889" r="27916" b="12963"/>
          <a:stretch/>
        </p:blipFill>
        <p:spPr>
          <a:xfrm>
            <a:off x="0" y="114299"/>
            <a:ext cx="18288000" cy="10178451"/>
          </a:xfrm>
          <a:prstGeom prst="rect">
            <a:avLst/>
          </a:prstGeom>
        </p:spPr>
      </p:pic>
    </p:spTree>
    <p:extLst>
      <p:ext uri="{BB962C8B-B14F-4D97-AF65-F5344CB8AC3E}">
        <p14:creationId xmlns:p14="http://schemas.microsoft.com/office/powerpoint/2010/main" val="19270130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BB8FD3D-5773-ECAB-6113-B779922E2909}"/>
              </a:ext>
            </a:extLst>
          </p:cNvPr>
          <p:cNvPicPr>
            <a:picLocks noChangeAspect="1"/>
          </p:cNvPicPr>
          <p:nvPr/>
        </p:nvPicPr>
        <p:blipFill rotWithShape="1">
          <a:blip r:embed="rId2">
            <a:extLst>
              <a:ext uri="{28A0092B-C50C-407E-A947-70E740481C1C}">
                <a14:useLocalDpi xmlns:a14="http://schemas.microsoft.com/office/drawing/2010/main" val="0"/>
              </a:ext>
            </a:extLst>
          </a:blip>
          <a:srcRect l="27917" t="12963" r="27500" b="12963"/>
          <a:stretch/>
        </p:blipFill>
        <p:spPr>
          <a:xfrm>
            <a:off x="0" y="0"/>
            <a:ext cx="18287999" cy="10287000"/>
          </a:xfrm>
          <a:prstGeom prst="rect">
            <a:avLst/>
          </a:prstGeom>
        </p:spPr>
      </p:pic>
    </p:spTree>
    <p:extLst>
      <p:ext uri="{BB962C8B-B14F-4D97-AF65-F5344CB8AC3E}">
        <p14:creationId xmlns:p14="http://schemas.microsoft.com/office/powerpoint/2010/main" val="153165463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F6B7A9A1-C012-BF6D-6D62-F845C88EA05C}"/>
              </a:ext>
            </a:extLst>
          </p:cNvPr>
          <p:cNvSpPr/>
          <p:nvPr/>
        </p:nvSpPr>
        <p:spPr>
          <a:xfrm>
            <a:off x="5067300" y="2705100"/>
            <a:ext cx="8153400" cy="48768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600" dirty="0"/>
              <a:t>Modulo </a:t>
            </a:r>
            <a:r>
              <a:rPr lang="es-ES" sz="3600" dirty="0" err="1"/>
              <a:t>Vl</a:t>
            </a:r>
            <a:endParaRPr lang="es-ES" sz="3600" dirty="0"/>
          </a:p>
        </p:txBody>
      </p:sp>
    </p:spTree>
    <p:extLst>
      <p:ext uri="{BB962C8B-B14F-4D97-AF65-F5344CB8AC3E}">
        <p14:creationId xmlns:p14="http://schemas.microsoft.com/office/powerpoint/2010/main" val="42850037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8CF23573-0024-B906-AB77-A4EB38818D09}"/>
              </a:ext>
            </a:extLst>
          </p:cNvPr>
          <p:cNvSpPr txBox="1"/>
          <p:nvPr/>
        </p:nvSpPr>
        <p:spPr>
          <a:xfrm>
            <a:off x="349827" y="0"/>
            <a:ext cx="8001000" cy="1219200"/>
          </a:xfrm>
          <a:prstGeom prst="rect">
            <a:avLst/>
          </a:prstGeom>
          <a:noFill/>
        </p:spPr>
        <p:txBody>
          <a:bodyPr wrap="square" rtlCol="0">
            <a:spAutoFit/>
          </a:bodyPr>
          <a:lstStyle/>
          <a:p>
            <a:r>
              <a:rPr lang="es-ES" sz="5400" dirty="0">
                <a:solidFill>
                  <a:schemeClr val="bg1"/>
                </a:solidFill>
              </a:rPr>
              <a:t>Sistema de bloqueo LOTO</a:t>
            </a:r>
          </a:p>
          <a:p>
            <a:endParaRPr lang="es-ES" dirty="0"/>
          </a:p>
        </p:txBody>
      </p:sp>
      <p:sp>
        <p:nvSpPr>
          <p:cNvPr id="4" name="CuadroTexto 3">
            <a:extLst>
              <a:ext uri="{FF2B5EF4-FFF2-40B4-BE49-F238E27FC236}">
                <a16:creationId xmlns:a16="http://schemas.microsoft.com/office/drawing/2014/main" id="{3B11A95C-DCDE-16C8-FC2B-10B37C98DF47}"/>
              </a:ext>
            </a:extLst>
          </p:cNvPr>
          <p:cNvSpPr txBox="1"/>
          <p:nvPr/>
        </p:nvSpPr>
        <p:spPr>
          <a:xfrm>
            <a:off x="20782" y="5762685"/>
            <a:ext cx="17602200" cy="4524315"/>
          </a:xfrm>
          <a:prstGeom prst="rect">
            <a:avLst/>
          </a:prstGeom>
          <a:noFill/>
        </p:spPr>
        <p:txBody>
          <a:bodyPr wrap="square">
            <a:spAutoFit/>
          </a:bodyPr>
          <a:lstStyle/>
          <a:p>
            <a:pPr marL="571500" indent="-571500">
              <a:buFont typeface="Arial" panose="020B0604020202020204" pitchFamily="34" charset="0"/>
              <a:buChar char="•"/>
            </a:pPr>
            <a:r>
              <a:rPr lang="es-ES" sz="3600" b="0" i="0" dirty="0">
                <a:solidFill>
                  <a:schemeClr val="bg1"/>
                </a:solidFill>
                <a:effectLst/>
                <a:latin typeface="__Noto_Sans_455659"/>
              </a:rPr>
              <a:t>Lockout </a:t>
            </a:r>
            <a:r>
              <a:rPr lang="es-ES" sz="3600" b="0" i="0" dirty="0" err="1">
                <a:solidFill>
                  <a:schemeClr val="bg1"/>
                </a:solidFill>
                <a:effectLst/>
                <a:latin typeface="__Noto_Sans_455659"/>
              </a:rPr>
              <a:t>Tagout</a:t>
            </a:r>
            <a:r>
              <a:rPr lang="es-ES" sz="3600" b="0" i="0" dirty="0">
                <a:solidFill>
                  <a:schemeClr val="bg1"/>
                </a:solidFill>
                <a:effectLst/>
                <a:latin typeface="__Noto_Sans_455659"/>
              </a:rPr>
              <a:t>, (Bloqueo y etiquetado) o su acrónimo LO-TO, es un procedimiento de seguridad para desconectar y bloquear las distintas fuentes de energía.</a:t>
            </a:r>
          </a:p>
          <a:p>
            <a:pPr marL="571500" indent="-571500">
              <a:buFont typeface="Arial" panose="020B0604020202020204" pitchFamily="34" charset="0"/>
              <a:buChar char="•"/>
            </a:pPr>
            <a:endParaRPr lang="es-ES" sz="3600" dirty="0">
              <a:solidFill>
                <a:schemeClr val="bg1"/>
              </a:solidFill>
              <a:latin typeface="__Noto_Sans_455659"/>
            </a:endParaRPr>
          </a:p>
          <a:p>
            <a:pPr marL="571500" indent="-571500">
              <a:buFont typeface="Arial" panose="020B0604020202020204" pitchFamily="34" charset="0"/>
              <a:buChar char="•"/>
            </a:pPr>
            <a:r>
              <a:rPr lang="es-ES" sz="3600" b="0" i="0" dirty="0">
                <a:solidFill>
                  <a:schemeClr val="bg1"/>
                </a:solidFill>
                <a:effectLst/>
                <a:latin typeface="__Noto_Sans_455659"/>
              </a:rPr>
              <a:t>El bloqueo y etiquetado es un sistema de protección contra la exposición involuntaria a la energía peligrosa de equipos y maquinaria. Un dispositivo de bloqueo, como un candado, asegura el dispositivo de aislamiento de energía, mientras que un dispositivo de etiquetado (es decir, una etiqueta) advierte a los empleados que no deben utilizar el equipo</a:t>
            </a:r>
            <a:endParaRPr lang="es-ES" sz="3600" dirty="0">
              <a:solidFill>
                <a:schemeClr val="bg1"/>
              </a:solidFill>
            </a:endParaRPr>
          </a:p>
        </p:txBody>
      </p:sp>
      <p:pic>
        <p:nvPicPr>
          <p:cNvPr id="6" name="Imagen 5">
            <a:extLst>
              <a:ext uri="{FF2B5EF4-FFF2-40B4-BE49-F238E27FC236}">
                <a16:creationId xmlns:a16="http://schemas.microsoft.com/office/drawing/2014/main" id="{A5DCECF6-0E28-5432-9BD4-5379C99FEB86}"/>
              </a:ext>
            </a:extLst>
          </p:cNvPr>
          <p:cNvPicPr>
            <a:picLocks noChangeAspect="1"/>
          </p:cNvPicPr>
          <p:nvPr/>
        </p:nvPicPr>
        <p:blipFill>
          <a:blip r:embed="rId2"/>
          <a:srcRect l="31845" t="23959" r="3734" b="17708"/>
          <a:stretch/>
        </p:blipFill>
        <p:spPr>
          <a:xfrm>
            <a:off x="4953000" y="1208809"/>
            <a:ext cx="8382000" cy="4267200"/>
          </a:xfrm>
          <a:prstGeom prst="rect">
            <a:avLst/>
          </a:prstGeom>
        </p:spPr>
      </p:pic>
    </p:spTree>
    <p:extLst>
      <p:ext uri="{BB962C8B-B14F-4D97-AF65-F5344CB8AC3E}">
        <p14:creationId xmlns:p14="http://schemas.microsoft.com/office/powerpoint/2010/main" val="1506047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C0B2825-80B6-59B4-8C5D-4E57157E00DC}"/>
              </a:ext>
            </a:extLst>
          </p:cNvPr>
          <p:cNvPicPr>
            <a:picLocks noChangeAspect="1"/>
          </p:cNvPicPr>
          <p:nvPr/>
        </p:nvPicPr>
        <p:blipFill rotWithShape="1">
          <a:blip r:embed="rId2">
            <a:extLst>
              <a:ext uri="{28A0092B-C50C-407E-A947-70E740481C1C}">
                <a14:useLocalDpi xmlns:a14="http://schemas.microsoft.com/office/drawing/2010/main" val="0"/>
              </a:ext>
            </a:extLst>
          </a:blip>
          <a:srcRect l="25275" t="16666" r="35416" b="19444"/>
          <a:stretch/>
        </p:blipFill>
        <p:spPr>
          <a:xfrm>
            <a:off x="2878666" y="1619250"/>
            <a:ext cx="12530667" cy="704850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276016273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E938B22-C55F-A7D6-BF1E-D2129DCFE524}"/>
              </a:ext>
            </a:extLst>
          </p:cNvPr>
          <p:cNvPicPr>
            <a:picLocks noChangeAspect="1"/>
          </p:cNvPicPr>
          <p:nvPr/>
        </p:nvPicPr>
        <p:blipFill rotWithShape="1">
          <a:blip r:embed="rId2">
            <a:extLst>
              <a:ext uri="{28A0092B-C50C-407E-A947-70E740481C1C}">
                <a14:useLocalDpi xmlns:a14="http://schemas.microsoft.com/office/drawing/2010/main" val="0"/>
              </a:ext>
            </a:extLst>
          </a:blip>
          <a:srcRect l="23333" t="12964" r="32247" b="13273"/>
          <a:stretch/>
        </p:blipFill>
        <p:spPr>
          <a:xfrm>
            <a:off x="3220695" y="1825945"/>
            <a:ext cx="11846609" cy="6635109"/>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336033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21759D1-A4C1-52FD-D916-72B260C94EB8}"/>
              </a:ext>
            </a:extLst>
          </p:cNvPr>
          <p:cNvPicPr>
            <a:picLocks noChangeAspect="1"/>
          </p:cNvPicPr>
          <p:nvPr/>
        </p:nvPicPr>
        <p:blipFill rotWithShape="1">
          <a:blip r:embed="rId3">
            <a:extLst>
              <a:ext uri="{28A0092B-C50C-407E-A947-70E740481C1C}">
                <a14:useLocalDpi xmlns:a14="http://schemas.microsoft.com/office/drawing/2010/main" val="0"/>
              </a:ext>
            </a:extLst>
          </a:blip>
          <a:srcRect l="20833" t="11110" r="32084" b="19311"/>
          <a:stretch/>
        </p:blipFill>
        <p:spPr>
          <a:xfrm>
            <a:off x="3437466" y="1933575"/>
            <a:ext cx="11413067" cy="641985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87616120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95180BF-3566-194E-BB16-9D0B858A9369}"/>
              </a:ext>
            </a:extLst>
          </p:cNvPr>
          <p:cNvPicPr>
            <a:picLocks noChangeAspect="1"/>
          </p:cNvPicPr>
          <p:nvPr/>
        </p:nvPicPr>
        <p:blipFill rotWithShape="1">
          <a:blip r:embed="rId2">
            <a:extLst>
              <a:ext uri="{28A0092B-C50C-407E-A947-70E740481C1C}">
                <a14:useLocalDpi xmlns:a14="http://schemas.microsoft.com/office/drawing/2010/main" val="0"/>
              </a:ext>
            </a:extLst>
          </a:blip>
          <a:srcRect l="21666" t="11110" r="31251" b="19311"/>
          <a:stretch/>
        </p:blipFill>
        <p:spPr>
          <a:xfrm>
            <a:off x="3886200" y="2185987"/>
            <a:ext cx="10515600" cy="5915025"/>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71383814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60A250A3-0691-D8FD-3509-18EA41EAAA03}"/>
              </a:ext>
            </a:extLst>
          </p:cNvPr>
          <p:cNvSpPr/>
          <p:nvPr/>
        </p:nvSpPr>
        <p:spPr>
          <a:xfrm>
            <a:off x="5410200" y="3467100"/>
            <a:ext cx="7467600" cy="33528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600" dirty="0"/>
              <a:t>Modulo </a:t>
            </a:r>
            <a:r>
              <a:rPr lang="es-ES" sz="3600" dirty="0" err="1"/>
              <a:t>Vll</a:t>
            </a:r>
            <a:endParaRPr lang="es-ES" sz="3600" dirty="0"/>
          </a:p>
        </p:txBody>
      </p:sp>
    </p:spTree>
    <p:extLst>
      <p:ext uri="{BB962C8B-B14F-4D97-AF65-F5344CB8AC3E}">
        <p14:creationId xmlns:p14="http://schemas.microsoft.com/office/powerpoint/2010/main" val="140884800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uadroTexto 11">
            <a:extLst>
              <a:ext uri="{FF2B5EF4-FFF2-40B4-BE49-F238E27FC236}">
                <a16:creationId xmlns:a16="http://schemas.microsoft.com/office/drawing/2014/main" id="{8E8A1EEF-E39E-EFA7-E721-C3B3D2000B78}"/>
              </a:ext>
            </a:extLst>
          </p:cNvPr>
          <p:cNvSpPr txBox="1"/>
          <p:nvPr/>
        </p:nvSpPr>
        <p:spPr>
          <a:xfrm>
            <a:off x="304800" y="2933700"/>
            <a:ext cx="17983200" cy="6494085"/>
          </a:xfrm>
          <a:prstGeom prst="rect">
            <a:avLst/>
          </a:prstGeom>
          <a:noFill/>
        </p:spPr>
        <p:txBody>
          <a:bodyPr wrap="square">
            <a:spAutoFit/>
          </a:bodyPr>
          <a:lstStyle/>
          <a:p>
            <a:r>
              <a:rPr lang="es-ES" sz="3200" dirty="0">
                <a:solidFill>
                  <a:schemeClr val="bg1"/>
                </a:solidFill>
              </a:rPr>
              <a:t>Los primeros auxilios son las medidas inmediatas que se toman ante la lesión de una persona en el sitio donde ha ocurrido el accidente hasta el acompañamiento al servicio de emergencias.</a:t>
            </a:r>
          </a:p>
          <a:p>
            <a:endParaRPr lang="es-ES" sz="3200" dirty="0">
              <a:solidFill>
                <a:schemeClr val="bg1"/>
              </a:solidFill>
            </a:endParaRPr>
          </a:p>
          <a:p>
            <a:r>
              <a:rPr lang="es-ES" sz="3200" dirty="0">
                <a:solidFill>
                  <a:schemeClr val="bg1"/>
                </a:solidFill>
              </a:rPr>
              <a:t>Si bien cualquier persona puede certificarse en primeros auxilios, no es necesario ser experto en la materia. Te dejamos los 7 pasos básicos de primeros auxilios:</a:t>
            </a:r>
          </a:p>
          <a:p>
            <a:endParaRPr lang="es-ES" sz="3200" dirty="0">
              <a:solidFill>
                <a:schemeClr val="bg1"/>
              </a:solidFill>
            </a:endParaRPr>
          </a:p>
          <a:p>
            <a:pPr marL="457200" indent="-457200">
              <a:buFont typeface="Arial" panose="020B0604020202020204" pitchFamily="34" charset="0"/>
              <a:buChar char="•"/>
            </a:pPr>
            <a:r>
              <a:rPr lang="es-ES" sz="3200" dirty="0">
                <a:solidFill>
                  <a:schemeClr val="bg1"/>
                </a:solidFill>
              </a:rPr>
              <a:t>Actuar con rapidez, pero conservando la calma.</a:t>
            </a:r>
          </a:p>
          <a:p>
            <a:pPr marL="457200" indent="-457200">
              <a:buFont typeface="Arial" panose="020B0604020202020204" pitchFamily="34" charset="0"/>
              <a:buChar char="•"/>
            </a:pPr>
            <a:r>
              <a:rPr lang="es-ES" sz="3200" dirty="0">
                <a:solidFill>
                  <a:schemeClr val="bg1"/>
                </a:solidFill>
              </a:rPr>
              <a:t>Evitar aglomeraciones.</a:t>
            </a:r>
          </a:p>
          <a:p>
            <a:pPr marL="457200" indent="-457200">
              <a:buFont typeface="Arial" panose="020B0604020202020204" pitchFamily="34" charset="0"/>
              <a:buChar char="•"/>
            </a:pPr>
            <a:r>
              <a:rPr lang="es-ES" sz="3200" dirty="0">
                <a:solidFill>
                  <a:schemeClr val="bg1"/>
                </a:solidFill>
              </a:rPr>
              <a:t>Saber imponer la autoridad con un tono tranquilo para manejar la situación.</a:t>
            </a:r>
          </a:p>
          <a:p>
            <a:pPr marL="457200" indent="-457200">
              <a:buFont typeface="Arial" panose="020B0604020202020204" pitchFamily="34" charset="0"/>
              <a:buChar char="•"/>
            </a:pPr>
            <a:r>
              <a:rPr lang="es-ES" sz="3200" dirty="0">
                <a:solidFill>
                  <a:schemeClr val="bg1"/>
                </a:solidFill>
              </a:rPr>
              <a:t>No mover a la persona herida a menos que sea necesario.</a:t>
            </a:r>
          </a:p>
          <a:p>
            <a:pPr marL="457200" indent="-457200">
              <a:buFont typeface="Arial" panose="020B0604020202020204" pitchFamily="34" charset="0"/>
              <a:buChar char="•"/>
            </a:pPr>
            <a:r>
              <a:rPr lang="es-ES" sz="3200" dirty="0">
                <a:solidFill>
                  <a:schemeClr val="bg1"/>
                </a:solidFill>
              </a:rPr>
              <a:t>Hacer un traslado cuidadoso.</a:t>
            </a:r>
          </a:p>
          <a:p>
            <a:pPr marL="457200" indent="-457200">
              <a:buFont typeface="Arial" panose="020B0604020202020204" pitchFamily="34" charset="0"/>
              <a:buChar char="•"/>
            </a:pPr>
            <a:r>
              <a:rPr lang="es-ES" sz="3200" dirty="0">
                <a:solidFill>
                  <a:schemeClr val="bg1"/>
                </a:solidFill>
              </a:rPr>
              <a:t>No dar al herido bebidas, comidas o medicina.</a:t>
            </a:r>
          </a:p>
          <a:p>
            <a:pPr marL="457200" indent="-457200">
              <a:buFont typeface="Arial" panose="020B0604020202020204" pitchFamily="34" charset="0"/>
              <a:buChar char="•"/>
            </a:pPr>
            <a:r>
              <a:rPr lang="es-ES" sz="3200" dirty="0">
                <a:solidFill>
                  <a:schemeClr val="bg1"/>
                </a:solidFill>
              </a:rPr>
              <a:t>Tranquilizar al herido (consciente o inconsciente). </a:t>
            </a:r>
          </a:p>
        </p:txBody>
      </p:sp>
      <p:sp>
        <p:nvSpPr>
          <p:cNvPr id="13" name="CuadroTexto 12">
            <a:extLst>
              <a:ext uri="{FF2B5EF4-FFF2-40B4-BE49-F238E27FC236}">
                <a16:creationId xmlns:a16="http://schemas.microsoft.com/office/drawing/2014/main" id="{AD549108-256B-C9C0-4C8F-AAF7894B1FF4}"/>
              </a:ext>
            </a:extLst>
          </p:cNvPr>
          <p:cNvSpPr txBox="1"/>
          <p:nvPr/>
        </p:nvSpPr>
        <p:spPr>
          <a:xfrm>
            <a:off x="332509" y="859215"/>
            <a:ext cx="13335000" cy="769441"/>
          </a:xfrm>
          <a:prstGeom prst="rect">
            <a:avLst/>
          </a:prstGeom>
          <a:noFill/>
        </p:spPr>
        <p:txBody>
          <a:bodyPr wrap="square" rtlCol="0">
            <a:spAutoFit/>
          </a:bodyPr>
          <a:lstStyle/>
          <a:p>
            <a:r>
              <a:rPr lang="es-ES" sz="4400" b="1" dirty="0">
                <a:solidFill>
                  <a:schemeClr val="bg1"/>
                </a:solidFill>
              </a:rPr>
              <a:t>Primeros Auxilios – Riesgos Eléctricos</a:t>
            </a:r>
          </a:p>
        </p:txBody>
      </p:sp>
    </p:spTree>
    <p:extLst>
      <p:ext uri="{BB962C8B-B14F-4D97-AF65-F5344CB8AC3E}">
        <p14:creationId xmlns:p14="http://schemas.microsoft.com/office/powerpoint/2010/main" val="41208858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B3B29-E542-FA8B-F927-9C86EBCD1598}"/>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576436C7-1A1F-919D-3CBC-E5D64408732A}"/>
              </a:ext>
            </a:extLst>
          </p:cNvPr>
          <p:cNvSpPr txBox="1"/>
          <p:nvPr/>
        </p:nvSpPr>
        <p:spPr>
          <a:xfrm>
            <a:off x="304800" y="2933700"/>
            <a:ext cx="17983200" cy="5016758"/>
          </a:xfrm>
          <a:prstGeom prst="rect">
            <a:avLst/>
          </a:prstGeom>
          <a:noFill/>
        </p:spPr>
        <p:txBody>
          <a:bodyPr wrap="square">
            <a:spAutoFit/>
          </a:bodyPr>
          <a:lstStyle/>
          <a:p>
            <a:pPr marL="457200" indent="-457200">
              <a:buFont typeface="Arial" panose="020B0604020202020204" pitchFamily="34" charset="0"/>
              <a:buChar char="•"/>
            </a:pPr>
            <a:r>
              <a:rPr lang="es-ES" sz="3200" dirty="0">
                <a:solidFill>
                  <a:schemeClr val="bg1"/>
                </a:solidFill>
              </a:rPr>
              <a:t>Dejar a la víctima en la misma posición que la encontraste.</a:t>
            </a:r>
          </a:p>
          <a:p>
            <a:pPr marL="457200" indent="-457200">
              <a:buFont typeface="Arial" panose="020B0604020202020204" pitchFamily="34" charset="0"/>
              <a:buChar char="•"/>
            </a:pPr>
            <a:r>
              <a:rPr lang="es-ES" sz="3200" dirty="0">
                <a:solidFill>
                  <a:schemeClr val="bg1"/>
                </a:solidFill>
              </a:rPr>
              <a:t>Valorar las lesiones o problemas médicos que pueda tener.</a:t>
            </a:r>
          </a:p>
          <a:p>
            <a:pPr marL="457200" indent="-457200">
              <a:buFont typeface="Arial" panose="020B0604020202020204" pitchFamily="34" charset="0"/>
              <a:buChar char="•"/>
            </a:pPr>
            <a:r>
              <a:rPr lang="es-ES" sz="3200" dirty="0">
                <a:solidFill>
                  <a:schemeClr val="bg1"/>
                </a:solidFill>
              </a:rPr>
              <a:t>Llamar a las líneas de emergencias médicas.</a:t>
            </a:r>
          </a:p>
          <a:p>
            <a:pPr marL="457200" indent="-457200">
              <a:buFont typeface="Arial" panose="020B0604020202020204" pitchFamily="34" charset="0"/>
              <a:buChar char="•"/>
            </a:pPr>
            <a:r>
              <a:rPr lang="es-ES" sz="3200" dirty="0">
                <a:solidFill>
                  <a:schemeClr val="bg1"/>
                </a:solidFill>
              </a:rPr>
              <a:t>Revalorar el estado de la víctima regularmente.</a:t>
            </a:r>
          </a:p>
          <a:p>
            <a:pPr marL="457200" indent="-457200">
              <a:buFont typeface="Arial" panose="020B0604020202020204" pitchFamily="34" charset="0"/>
              <a:buChar char="•"/>
            </a:pPr>
            <a:endParaRPr lang="es-ES" sz="3200" dirty="0">
              <a:solidFill>
                <a:schemeClr val="bg1"/>
              </a:solidFill>
            </a:endParaRPr>
          </a:p>
          <a:p>
            <a:r>
              <a:rPr lang="es-ES" sz="3200" dirty="0">
                <a:solidFill>
                  <a:schemeClr val="bg1"/>
                </a:solidFill>
              </a:rPr>
              <a:t>Si por el contrario, se determina que está inconsciente, debes seguir estos pasos:</a:t>
            </a:r>
          </a:p>
          <a:p>
            <a:pPr marL="457200" indent="-457200">
              <a:buFont typeface="Arial" panose="020B0604020202020204" pitchFamily="34" charset="0"/>
              <a:buChar char="•"/>
            </a:pPr>
            <a:endParaRPr lang="es-ES" sz="3200" dirty="0">
              <a:solidFill>
                <a:schemeClr val="bg1"/>
              </a:solidFill>
            </a:endParaRPr>
          </a:p>
          <a:p>
            <a:pPr marL="457200" indent="-457200">
              <a:buFont typeface="Arial" panose="020B0604020202020204" pitchFamily="34" charset="0"/>
              <a:buChar char="•"/>
            </a:pPr>
            <a:r>
              <a:rPr lang="es-ES" sz="3200" dirty="0">
                <a:solidFill>
                  <a:schemeClr val="bg1"/>
                </a:solidFill>
              </a:rPr>
              <a:t>Colocar a la víctima boca arriba.</a:t>
            </a:r>
          </a:p>
          <a:p>
            <a:pPr marL="457200" indent="-457200">
              <a:buFont typeface="Arial" panose="020B0604020202020204" pitchFamily="34" charset="0"/>
              <a:buChar char="•"/>
            </a:pPr>
            <a:r>
              <a:rPr lang="es-ES" sz="3200" dirty="0">
                <a:solidFill>
                  <a:schemeClr val="bg1"/>
                </a:solidFill>
              </a:rPr>
              <a:t>Abrir la vía aérea (boca y nariz) boca arriba.</a:t>
            </a:r>
          </a:p>
          <a:p>
            <a:pPr marL="457200" indent="-457200">
              <a:buFont typeface="Arial" panose="020B0604020202020204" pitchFamily="34" charset="0"/>
              <a:buChar char="•"/>
            </a:pPr>
            <a:r>
              <a:rPr lang="es-ES" sz="3200" dirty="0">
                <a:solidFill>
                  <a:schemeClr val="bg1"/>
                </a:solidFill>
              </a:rPr>
              <a:t>Poner una mano en la frente y los dedos índice y medio de la otra mano en el mentón.</a:t>
            </a:r>
          </a:p>
        </p:txBody>
      </p:sp>
      <p:sp>
        <p:nvSpPr>
          <p:cNvPr id="13" name="CuadroTexto 12">
            <a:extLst>
              <a:ext uri="{FF2B5EF4-FFF2-40B4-BE49-F238E27FC236}">
                <a16:creationId xmlns:a16="http://schemas.microsoft.com/office/drawing/2014/main" id="{21287048-A529-701D-A071-1E9EA1211957}"/>
              </a:ext>
            </a:extLst>
          </p:cNvPr>
          <p:cNvSpPr txBox="1"/>
          <p:nvPr/>
        </p:nvSpPr>
        <p:spPr>
          <a:xfrm>
            <a:off x="762000" y="1409700"/>
            <a:ext cx="13335000" cy="646331"/>
          </a:xfrm>
          <a:prstGeom prst="rect">
            <a:avLst/>
          </a:prstGeom>
          <a:noFill/>
        </p:spPr>
        <p:txBody>
          <a:bodyPr wrap="square" rtlCol="0">
            <a:spAutoFit/>
          </a:bodyPr>
          <a:lstStyle/>
          <a:p>
            <a:r>
              <a:rPr lang="es-ES" sz="3600" b="1" dirty="0">
                <a:solidFill>
                  <a:schemeClr val="bg1"/>
                </a:solidFill>
              </a:rPr>
              <a:t>En caso de que la persona respire y este consciente…</a:t>
            </a:r>
          </a:p>
        </p:txBody>
      </p:sp>
    </p:spTree>
    <p:extLst>
      <p:ext uri="{BB962C8B-B14F-4D97-AF65-F5344CB8AC3E}">
        <p14:creationId xmlns:p14="http://schemas.microsoft.com/office/powerpoint/2010/main" val="38853991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esquinas redondeadas 1">
            <a:extLst>
              <a:ext uri="{FF2B5EF4-FFF2-40B4-BE49-F238E27FC236}">
                <a16:creationId xmlns:a16="http://schemas.microsoft.com/office/drawing/2014/main" id="{AF42DCA3-72B5-8F51-C3EE-E79A1E61CE06}"/>
              </a:ext>
            </a:extLst>
          </p:cNvPr>
          <p:cNvSpPr/>
          <p:nvPr/>
        </p:nvSpPr>
        <p:spPr>
          <a:xfrm>
            <a:off x="4686300" y="3619500"/>
            <a:ext cx="8915400" cy="304800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3600" dirty="0"/>
              <a:t>Modulo </a:t>
            </a:r>
            <a:r>
              <a:rPr lang="es-ES" sz="3600" dirty="0" err="1"/>
              <a:t>Vlll</a:t>
            </a:r>
            <a:endParaRPr lang="es-ES" sz="3600" dirty="0"/>
          </a:p>
        </p:txBody>
      </p:sp>
    </p:spTree>
    <p:extLst>
      <p:ext uri="{BB962C8B-B14F-4D97-AF65-F5344CB8AC3E}">
        <p14:creationId xmlns:p14="http://schemas.microsoft.com/office/powerpoint/2010/main" val="9625546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810" name="Picture 26">
            <a:extLst>
              <a:ext uri="{FF2B5EF4-FFF2-40B4-BE49-F238E27FC236}">
                <a16:creationId xmlns:a16="http://schemas.microsoft.com/office/drawing/2014/main" id="{DCBADE0C-69B2-4F91-5C84-050FB1E66B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86975" y="1828800"/>
            <a:ext cx="4886325" cy="5641182"/>
          </a:xfrm>
          <a:prstGeom prst="rect">
            <a:avLst/>
          </a:prstGeom>
          <a:noFill/>
          <a:extLst>
            <a:ext uri="{909E8E84-426E-40DD-AFC4-6F175D3DCCD1}">
              <a14:hiddenFill xmlns:a14="http://schemas.microsoft.com/office/drawing/2010/main">
                <a:solidFill>
                  <a:srgbClr val="FFFFFF"/>
                </a:solidFill>
              </a14:hiddenFill>
            </a:ext>
          </a:extLst>
        </p:spPr>
      </p:pic>
      <p:sp>
        <p:nvSpPr>
          <p:cNvPr id="118808" name="Rectangle 24">
            <a:extLst>
              <a:ext uri="{FF2B5EF4-FFF2-40B4-BE49-F238E27FC236}">
                <a16:creationId xmlns:a16="http://schemas.microsoft.com/office/drawing/2014/main" id="{F0D2680A-6CE3-6457-7FD1-47051EC206EF}"/>
              </a:ext>
            </a:extLst>
          </p:cNvPr>
          <p:cNvSpPr>
            <a:spLocks noGrp="1" noChangeArrowheads="1"/>
          </p:cNvSpPr>
          <p:nvPr>
            <p:ph type="title"/>
          </p:nvPr>
        </p:nvSpPr>
        <p:spPr/>
        <p:txBody>
          <a:bodyPr/>
          <a:lstStyle/>
          <a:p>
            <a:r>
              <a:rPr lang="es-MX" altLang="en-US" dirty="0">
                <a:solidFill>
                  <a:schemeClr val="bg1"/>
                </a:solidFill>
              </a:rPr>
              <a:t>Cómo Trabaja la Electricidad</a:t>
            </a:r>
          </a:p>
        </p:txBody>
      </p:sp>
      <p:sp>
        <p:nvSpPr>
          <p:cNvPr id="118809" name="Rectangle 25">
            <a:extLst>
              <a:ext uri="{FF2B5EF4-FFF2-40B4-BE49-F238E27FC236}">
                <a16:creationId xmlns:a16="http://schemas.microsoft.com/office/drawing/2014/main" id="{D667E846-CF96-C010-CBB7-23452504A53D}"/>
              </a:ext>
            </a:extLst>
          </p:cNvPr>
          <p:cNvSpPr>
            <a:spLocks noGrp="1" noChangeArrowheads="1"/>
          </p:cNvSpPr>
          <p:nvPr>
            <p:ph type="body" sz="half" idx="1"/>
          </p:nvPr>
        </p:nvSpPr>
        <p:spPr>
          <a:xfrm>
            <a:off x="838200" y="3629024"/>
            <a:ext cx="8026400" cy="6257925"/>
          </a:xfrm>
        </p:spPr>
        <p:txBody>
          <a:bodyPr/>
          <a:lstStyle/>
          <a:p>
            <a:pPr algn="ctr"/>
            <a:r>
              <a:rPr lang="es-MX" altLang="en-US" dirty="0">
                <a:solidFill>
                  <a:schemeClr val="bg1"/>
                </a:solidFill>
              </a:rPr>
              <a:t>Cuando las herramientas eléctricas funcionan correctamente se mantiene un circuito completo entre la herramienta y la fuente de energía.</a:t>
            </a:r>
          </a:p>
        </p:txBody>
      </p:sp>
      <p:graphicFrame>
        <p:nvGraphicFramePr>
          <p:cNvPr id="118790" name="Rectangle 6">
            <a:extLst>
              <a:ext uri="{FF2B5EF4-FFF2-40B4-BE49-F238E27FC236}">
                <a16:creationId xmlns:a16="http://schemas.microsoft.com/office/drawing/2014/main" id="{2227308A-912E-2D13-66ED-0822D7677A8D}"/>
              </a:ext>
            </a:extLst>
          </p:cNvPr>
          <p:cNvGraphicFramePr>
            <a:graphicFrameLocks noGrp="1"/>
          </p:cNvGraphicFramePr>
          <p:nvPr>
            <p:ph sz="half" idx="2"/>
          </p:nvPr>
        </p:nvGraphicFramePr>
        <p:xfrm>
          <a:off x="12230100" y="4729163"/>
          <a:ext cx="0" cy="0"/>
        </p:xfrm>
        <a:graphic>
          <a:graphicData uri="http://schemas.openxmlformats.org/presentationml/2006/ole">
            <mc:AlternateContent xmlns:mc="http://schemas.openxmlformats.org/markup-compatibility/2006">
              <mc:Choice xmlns:v="urn:schemas-microsoft-com:vml" Requires="v">
                <p:oleObj name="Clip" r:id="rId4" imgW="0" imgH="0" progId="MS_ClipArt_Gallery.5">
                  <p:embed/>
                </p:oleObj>
              </mc:Choice>
              <mc:Fallback>
                <p:oleObj name="Clip" r:id="rId4" imgW="0" imgH="0" progId="MS_ClipArt_Gallery.5">
                  <p:embed/>
                  <p:pic>
                    <p:nvPicPr>
                      <p:cNvPr id="118790" name="Rectangle 6">
                        <a:extLst>
                          <a:ext uri="{FF2B5EF4-FFF2-40B4-BE49-F238E27FC236}">
                            <a16:creationId xmlns:a16="http://schemas.microsoft.com/office/drawing/2014/main" id="{2227308A-912E-2D13-66ED-0822D7677A8D}"/>
                          </a:ext>
                        </a:extLst>
                      </p:cNvPr>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2230100" y="4729163"/>
                        <a:ext cx="0" cy="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pic>
        <p:nvPicPr>
          <p:cNvPr id="118811" name="Picture 27">
            <a:extLst>
              <a:ext uri="{FF2B5EF4-FFF2-40B4-BE49-F238E27FC236}">
                <a16:creationId xmlns:a16="http://schemas.microsoft.com/office/drawing/2014/main" id="{58CFD672-B9F8-7264-D6A5-A9407621CE61}"/>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687425" y="6172200"/>
            <a:ext cx="1171575" cy="1171575"/>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8">
            <a:extLst>
              <a:ext uri="{FF2B5EF4-FFF2-40B4-BE49-F238E27FC236}">
                <a16:creationId xmlns:a16="http://schemas.microsoft.com/office/drawing/2014/main" id="{C97027E5-C4F6-DD7A-04C2-F3AE2CE252F1}"/>
              </a:ext>
            </a:extLst>
          </p:cNvPr>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6"/>
            <a:stretch>
              <a:fillRect/>
            </a:stretch>
          </a:blipFill>
        </p:spPr>
      </p:sp>
    </p:spTree>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94" name="Picture 26">
            <a:extLst>
              <a:ext uri="{FF2B5EF4-FFF2-40B4-BE49-F238E27FC236}">
                <a16:creationId xmlns:a16="http://schemas.microsoft.com/office/drawing/2014/main" id="{8E449C85-E3FB-A0D5-B359-CF3795CB76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25013" y="1828800"/>
            <a:ext cx="5348288" cy="6515100"/>
          </a:xfrm>
          <a:prstGeom prst="rect">
            <a:avLst/>
          </a:prstGeom>
          <a:noFill/>
          <a:extLst>
            <a:ext uri="{909E8E84-426E-40DD-AFC4-6F175D3DCCD1}">
              <a14:hiddenFill xmlns:a14="http://schemas.microsoft.com/office/drawing/2010/main">
                <a:solidFill>
                  <a:srgbClr val="FFFFFF"/>
                </a:solidFill>
              </a14:hiddenFill>
            </a:ext>
          </a:extLst>
        </p:spPr>
      </p:pic>
      <p:sp>
        <p:nvSpPr>
          <p:cNvPr id="109591" name="Rectangle 23">
            <a:extLst>
              <a:ext uri="{FF2B5EF4-FFF2-40B4-BE49-F238E27FC236}">
                <a16:creationId xmlns:a16="http://schemas.microsoft.com/office/drawing/2014/main" id="{F95A5A5C-25FD-A2FD-A8C3-36768B9CFF28}"/>
              </a:ext>
            </a:extLst>
          </p:cNvPr>
          <p:cNvSpPr>
            <a:spLocks noGrp="1" noChangeArrowheads="1"/>
          </p:cNvSpPr>
          <p:nvPr>
            <p:ph type="title"/>
          </p:nvPr>
        </p:nvSpPr>
        <p:spPr/>
        <p:txBody>
          <a:bodyPr/>
          <a:lstStyle/>
          <a:p>
            <a:r>
              <a:rPr lang="es-MX" altLang="en-US" dirty="0">
                <a:solidFill>
                  <a:schemeClr val="bg1"/>
                </a:solidFill>
              </a:rPr>
              <a:t>Cómo Trabaja la Electricidad</a:t>
            </a:r>
          </a:p>
        </p:txBody>
      </p:sp>
      <p:sp>
        <p:nvSpPr>
          <p:cNvPr id="109592" name="Rectangle 24">
            <a:extLst>
              <a:ext uri="{FF2B5EF4-FFF2-40B4-BE49-F238E27FC236}">
                <a16:creationId xmlns:a16="http://schemas.microsoft.com/office/drawing/2014/main" id="{E65210CC-5521-0DA4-753F-EDC24C65F89F}"/>
              </a:ext>
            </a:extLst>
          </p:cNvPr>
          <p:cNvSpPr>
            <a:spLocks noGrp="1" noChangeArrowheads="1"/>
          </p:cNvSpPr>
          <p:nvPr>
            <p:ph type="body" sz="half" idx="1"/>
          </p:nvPr>
        </p:nvSpPr>
        <p:spPr/>
        <p:txBody>
          <a:bodyPr/>
          <a:lstStyle/>
          <a:p>
            <a:pPr algn="ctr"/>
            <a:endParaRPr lang="es-MX" altLang="en-US" dirty="0"/>
          </a:p>
          <a:p>
            <a:pPr algn="ctr"/>
            <a:endParaRPr lang="es-MX" altLang="en-US" dirty="0"/>
          </a:p>
          <a:p>
            <a:pPr algn="ctr"/>
            <a:endParaRPr lang="es-MX" altLang="en-US" dirty="0"/>
          </a:p>
          <a:p>
            <a:pPr algn="ctr"/>
            <a:r>
              <a:rPr lang="es-MX" altLang="en-US" dirty="0">
                <a:solidFill>
                  <a:schemeClr val="bg1"/>
                </a:solidFill>
              </a:rPr>
              <a:t>Sin embargo, si la herramienta tiene daños, la persona puede hacer contacto con la electricidad y puede convertirse en una trayectoria para la corriente.  </a:t>
            </a:r>
          </a:p>
          <a:p>
            <a:pPr algn="ctr"/>
            <a:r>
              <a:rPr lang="en-US" altLang="en-US" dirty="0">
                <a:solidFill>
                  <a:schemeClr val="bg1"/>
                </a:solidFill>
                <a:cs typeface="Tahoma" panose="020B0604030504040204" pitchFamily="34" charset="0"/>
              </a:rPr>
              <a:t>¡</a:t>
            </a:r>
            <a:r>
              <a:rPr lang="es-MX" altLang="en-US" dirty="0">
                <a:solidFill>
                  <a:schemeClr val="bg1"/>
                </a:solidFill>
              </a:rPr>
              <a:t>La persona recibirá un choque eléctrico! </a:t>
            </a:r>
          </a:p>
        </p:txBody>
      </p:sp>
      <p:sp>
        <p:nvSpPr>
          <p:cNvPr id="109588" name="AutoShape 20">
            <a:extLst>
              <a:ext uri="{FF2B5EF4-FFF2-40B4-BE49-F238E27FC236}">
                <a16:creationId xmlns:a16="http://schemas.microsoft.com/office/drawing/2014/main" id="{067B3777-3474-AFCE-7462-C2C5A7D5A2D9}"/>
              </a:ext>
            </a:extLst>
          </p:cNvPr>
          <p:cNvSpPr>
            <a:spLocks noChangeArrowheads="1"/>
          </p:cNvSpPr>
          <p:nvPr/>
        </p:nvSpPr>
        <p:spPr bwMode="auto">
          <a:xfrm>
            <a:off x="13487400" y="6858000"/>
            <a:ext cx="1257300" cy="12573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700"/>
                  <a:pt x="7477" y="3223"/>
                  <a:pt x="6106" y="4198"/>
                </a:cubicBezTo>
                <a:close/>
                <a:moveTo>
                  <a:pt x="4198" y="6106"/>
                </a:moveTo>
                <a:cubicBezTo>
                  <a:pt x="3223" y="7477"/>
                  <a:pt x="2700" y="9117"/>
                  <a:pt x="2700" y="10799"/>
                </a:cubicBezTo>
                <a:cubicBezTo>
                  <a:pt x="2700" y="15273"/>
                  <a:pt x="6326" y="18900"/>
                  <a:pt x="10800" y="18900"/>
                </a:cubicBezTo>
                <a:cubicBezTo>
                  <a:pt x="12482" y="18899"/>
                  <a:pt x="14122" y="18376"/>
                  <a:pt x="15493" y="17401"/>
                </a:cubicBezTo>
                <a:close/>
              </a:path>
            </a:pathLst>
          </a:custGeom>
          <a:solidFill>
            <a:srgbClr val="FF33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2" name="Freeform 8">
            <a:extLst>
              <a:ext uri="{FF2B5EF4-FFF2-40B4-BE49-F238E27FC236}">
                <a16:creationId xmlns:a16="http://schemas.microsoft.com/office/drawing/2014/main" id="{F50CEC46-6509-0B1A-56AA-0C1CBDF6E8AD}"/>
              </a:ext>
            </a:extLst>
          </p:cNvPr>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4"/>
            <a:stretch>
              <a:fillRect/>
            </a:stretch>
          </a:blipFill>
        </p:spPr>
      </p:sp>
    </p:spTree>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8" name="Rectangle 8">
            <a:extLst>
              <a:ext uri="{FF2B5EF4-FFF2-40B4-BE49-F238E27FC236}">
                <a16:creationId xmlns:a16="http://schemas.microsoft.com/office/drawing/2014/main" id="{B3285BC0-4AC1-B2A8-FB5E-201EE3A0ACF3}"/>
              </a:ext>
            </a:extLst>
          </p:cNvPr>
          <p:cNvSpPr>
            <a:spLocks noGrp="1" noChangeArrowheads="1"/>
          </p:cNvSpPr>
          <p:nvPr>
            <p:ph type="title"/>
          </p:nvPr>
        </p:nvSpPr>
        <p:spPr/>
        <p:txBody>
          <a:bodyPr/>
          <a:lstStyle/>
          <a:p>
            <a:r>
              <a:rPr lang="es-MX" altLang="en-US" dirty="0">
                <a:solidFill>
                  <a:schemeClr val="bg1"/>
                </a:solidFill>
              </a:rPr>
              <a:t>Peligro Eléctrico</a:t>
            </a:r>
          </a:p>
        </p:txBody>
      </p:sp>
      <p:sp>
        <p:nvSpPr>
          <p:cNvPr id="97289" name="Rectangle 9">
            <a:extLst>
              <a:ext uri="{FF2B5EF4-FFF2-40B4-BE49-F238E27FC236}">
                <a16:creationId xmlns:a16="http://schemas.microsoft.com/office/drawing/2014/main" id="{3513B69A-1384-CDAD-A090-8D958E227C71}"/>
              </a:ext>
            </a:extLst>
          </p:cNvPr>
          <p:cNvSpPr>
            <a:spLocks noGrp="1" noChangeArrowheads="1"/>
          </p:cNvSpPr>
          <p:nvPr>
            <p:ph type="body" sz="half" idx="1"/>
          </p:nvPr>
        </p:nvSpPr>
        <p:spPr>
          <a:xfrm>
            <a:off x="2971800" y="3200400"/>
            <a:ext cx="6057900" cy="6257925"/>
          </a:xfrm>
        </p:spPr>
        <p:txBody>
          <a:bodyPr/>
          <a:lstStyle/>
          <a:p>
            <a:r>
              <a:rPr lang="es-MX" altLang="en-US" sz="3300" dirty="0">
                <a:solidFill>
                  <a:schemeClr val="bg1"/>
                </a:solidFill>
              </a:rPr>
              <a:t>Conectar a tierra incorrectamente</a:t>
            </a:r>
          </a:p>
          <a:p>
            <a:r>
              <a:rPr lang="es-MX" altLang="en-US" sz="3300" dirty="0">
                <a:solidFill>
                  <a:schemeClr val="bg1"/>
                </a:solidFill>
              </a:rPr>
              <a:t>Partes eléctricas expuestas </a:t>
            </a:r>
          </a:p>
          <a:p>
            <a:r>
              <a:rPr lang="es-MX" altLang="en-US" sz="3300" dirty="0">
                <a:solidFill>
                  <a:schemeClr val="bg1"/>
                </a:solidFill>
              </a:rPr>
              <a:t>Cableado inadecuado</a:t>
            </a:r>
          </a:p>
          <a:p>
            <a:r>
              <a:rPr lang="es-MX" altLang="en-US" sz="3300" dirty="0">
                <a:solidFill>
                  <a:schemeClr val="bg1"/>
                </a:solidFill>
              </a:rPr>
              <a:t>Líneas de tendido eléctrico</a:t>
            </a:r>
          </a:p>
          <a:p>
            <a:endParaRPr lang="es-MX" altLang="en-US" sz="3300" dirty="0">
              <a:solidFill>
                <a:schemeClr val="bg1"/>
              </a:solidFill>
            </a:endParaRPr>
          </a:p>
        </p:txBody>
      </p:sp>
      <p:sp>
        <p:nvSpPr>
          <p:cNvPr id="97290" name="Rectangle 10">
            <a:extLst>
              <a:ext uri="{FF2B5EF4-FFF2-40B4-BE49-F238E27FC236}">
                <a16:creationId xmlns:a16="http://schemas.microsoft.com/office/drawing/2014/main" id="{83E3797A-4813-04D4-0A7A-62C213B165B2}"/>
              </a:ext>
            </a:extLst>
          </p:cNvPr>
          <p:cNvSpPr>
            <a:spLocks noGrp="1" noChangeArrowheads="1"/>
          </p:cNvSpPr>
          <p:nvPr>
            <p:ph type="body" sz="half" idx="2"/>
          </p:nvPr>
        </p:nvSpPr>
        <p:spPr>
          <a:xfrm>
            <a:off x="9220200" y="3200400"/>
            <a:ext cx="6553200" cy="6257925"/>
          </a:xfrm>
        </p:spPr>
        <p:txBody>
          <a:bodyPr/>
          <a:lstStyle/>
          <a:p>
            <a:r>
              <a:rPr lang="es-MX" altLang="en-US" sz="3300" dirty="0">
                <a:solidFill>
                  <a:schemeClr val="bg1"/>
                </a:solidFill>
              </a:rPr>
              <a:t>Capa aislante dañada</a:t>
            </a:r>
          </a:p>
          <a:p>
            <a:r>
              <a:rPr lang="es-MX" altLang="en-US" sz="3300" dirty="0">
                <a:solidFill>
                  <a:schemeClr val="bg1"/>
                </a:solidFill>
              </a:rPr>
              <a:t>Circuitos sobrecargados</a:t>
            </a:r>
          </a:p>
          <a:p>
            <a:r>
              <a:rPr lang="es-MX" altLang="en-US" sz="3300" dirty="0">
                <a:solidFill>
                  <a:schemeClr val="bg1"/>
                </a:solidFill>
              </a:rPr>
              <a:t>Condiciones húmedas</a:t>
            </a:r>
          </a:p>
          <a:p>
            <a:r>
              <a:rPr lang="es-MX" altLang="en-US" sz="3300" dirty="0">
                <a:solidFill>
                  <a:schemeClr val="bg1"/>
                </a:solidFill>
              </a:rPr>
              <a:t>Herramientas y equipo dañado</a:t>
            </a:r>
          </a:p>
          <a:p>
            <a:endParaRPr lang="es-MX" altLang="en-US" sz="3300" dirty="0">
              <a:solidFill>
                <a:schemeClr val="bg1"/>
              </a:solidFill>
            </a:endParaRPr>
          </a:p>
        </p:txBody>
      </p:sp>
      <p:sp>
        <p:nvSpPr>
          <p:cNvPr id="97287" name="Rectangle 7">
            <a:extLst>
              <a:ext uri="{FF2B5EF4-FFF2-40B4-BE49-F238E27FC236}">
                <a16:creationId xmlns:a16="http://schemas.microsoft.com/office/drawing/2014/main" id="{FA25B72F-9FFF-0258-B8BD-326D11DD6725}"/>
              </a:ext>
            </a:extLst>
          </p:cNvPr>
          <p:cNvSpPr>
            <a:spLocks noChangeArrowheads="1"/>
          </p:cNvSpPr>
          <p:nvPr/>
        </p:nvSpPr>
        <p:spPr bwMode="auto">
          <a:xfrm>
            <a:off x="2628900" y="1371600"/>
            <a:ext cx="12573000"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lstStyle>
            <a:lvl1pPr marL="342900" indent="-342900" algn="l">
              <a:spcBef>
                <a:spcPct val="20000"/>
              </a:spcBef>
              <a:buClr>
                <a:schemeClr val="tx1"/>
              </a:buClr>
              <a:buFont typeface="Wingdings" panose="05000000000000000000" pitchFamily="2" charset="2"/>
              <a:buChar char="q"/>
              <a:defRPr kumimoji="1" sz="2000">
                <a:solidFill>
                  <a:schemeClr val="tx1"/>
                </a:solidFill>
                <a:latin typeface="Tahoma" panose="020B0604030504040204" pitchFamily="34" charset="0"/>
              </a:defRPr>
            </a:lvl1pPr>
            <a:lvl2pPr marL="742950" indent="-285750" algn="l">
              <a:spcBef>
                <a:spcPct val="20000"/>
              </a:spcBef>
              <a:buClr>
                <a:schemeClr val="tx1"/>
              </a:buClr>
              <a:buChar char="•"/>
              <a:defRPr kumimoji="1" sz="2000">
                <a:solidFill>
                  <a:schemeClr val="tx1"/>
                </a:solidFill>
                <a:latin typeface="Tahoma" panose="020B0604030504040204" pitchFamily="34" charset="0"/>
              </a:defRPr>
            </a:lvl2pPr>
            <a:lvl3pPr marL="1143000" indent="-228600" algn="l">
              <a:spcBef>
                <a:spcPct val="20000"/>
              </a:spcBef>
              <a:buClr>
                <a:srgbClr val="FFFF00"/>
              </a:buClr>
              <a:buFont typeface="Monotype Sorts" pitchFamily="2" charset="2"/>
              <a:buChar char="x"/>
              <a:defRPr kumimoji="1">
                <a:solidFill>
                  <a:schemeClr val="tx1"/>
                </a:solidFill>
                <a:latin typeface="Tahoma" panose="020B0604030504040204" pitchFamily="34" charset="0"/>
              </a:defRPr>
            </a:lvl3pPr>
            <a:lvl4pPr marL="1600200" indent="-228600" algn="l">
              <a:spcBef>
                <a:spcPct val="20000"/>
              </a:spcBef>
              <a:buClr>
                <a:srgbClr val="FFFF00"/>
              </a:buClr>
              <a:buChar char="•"/>
              <a:defRPr kumimoji="1" sz="1600">
                <a:solidFill>
                  <a:schemeClr val="tx1"/>
                </a:solidFill>
                <a:latin typeface="Tahoma" panose="020B0604030504040204" pitchFamily="34" charset="0"/>
              </a:defRPr>
            </a:lvl4pPr>
            <a:lvl5pPr marL="2057400" indent="-228600" algn="l">
              <a:spcBef>
                <a:spcPct val="20000"/>
              </a:spcBef>
              <a:buClr>
                <a:srgbClr val="FFFF00"/>
              </a:buClr>
              <a:buChar char="–"/>
              <a:defRPr kumimoji="1" sz="1600">
                <a:solidFill>
                  <a:schemeClr val="tx1"/>
                </a:solidFill>
                <a:latin typeface="Tahoma" panose="020B0604030504040204" pitchFamily="34" charset="0"/>
              </a:defRPr>
            </a:lvl5pPr>
            <a:lvl6pPr marL="2514600" indent="-228600" eaLnBrk="0" fontAlgn="base" hangingPunct="0">
              <a:spcBef>
                <a:spcPct val="20000"/>
              </a:spcBef>
              <a:spcAft>
                <a:spcPct val="0"/>
              </a:spcAft>
              <a:buClr>
                <a:srgbClr val="FFFF00"/>
              </a:buClr>
              <a:buChar char="–"/>
              <a:defRPr kumimoji="1" sz="1600">
                <a:solidFill>
                  <a:schemeClr val="tx1"/>
                </a:solidFill>
                <a:latin typeface="Tahoma" panose="020B0604030504040204" pitchFamily="34" charset="0"/>
              </a:defRPr>
            </a:lvl6pPr>
            <a:lvl7pPr marL="2971800" indent="-228600" eaLnBrk="0" fontAlgn="base" hangingPunct="0">
              <a:spcBef>
                <a:spcPct val="20000"/>
              </a:spcBef>
              <a:spcAft>
                <a:spcPct val="0"/>
              </a:spcAft>
              <a:buClr>
                <a:srgbClr val="FFFF00"/>
              </a:buClr>
              <a:buChar char="–"/>
              <a:defRPr kumimoji="1" sz="1600">
                <a:solidFill>
                  <a:schemeClr val="tx1"/>
                </a:solidFill>
                <a:latin typeface="Tahoma" panose="020B0604030504040204" pitchFamily="34" charset="0"/>
              </a:defRPr>
            </a:lvl7pPr>
            <a:lvl8pPr marL="3429000" indent="-228600" eaLnBrk="0" fontAlgn="base" hangingPunct="0">
              <a:spcBef>
                <a:spcPct val="20000"/>
              </a:spcBef>
              <a:spcAft>
                <a:spcPct val="0"/>
              </a:spcAft>
              <a:buClr>
                <a:srgbClr val="FFFF00"/>
              </a:buClr>
              <a:buChar char="–"/>
              <a:defRPr kumimoji="1" sz="1600">
                <a:solidFill>
                  <a:schemeClr val="tx1"/>
                </a:solidFill>
                <a:latin typeface="Tahoma" panose="020B0604030504040204" pitchFamily="34" charset="0"/>
              </a:defRPr>
            </a:lvl8pPr>
            <a:lvl9pPr marL="3886200" indent="-228600" eaLnBrk="0" fontAlgn="base" hangingPunct="0">
              <a:spcBef>
                <a:spcPct val="20000"/>
              </a:spcBef>
              <a:spcAft>
                <a:spcPct val="0"/>
              </a:spcAft>
              <a:buClr>
                <a:srgbClr val="FFFF00"/>
              </a:buClr>
              <a:buChar char="–"/>
              <a:defRPr kumimoji="1" sz="1600">
                <a:solidFill>
                  <a:schemeClr val="tx1"/>
                </a:solidFill>
                <a:latin typeface="Tahoma" panose="020B0604030504040204" pitchFamily="34" charset="0"/>
              </a:defRPr>
            </a:lvl9pPr>
          </a:lstStyle>
          <a:p>
            <a:pPr algn="ctr">
              <a:buFont typeface="Wingdings" panose="05000000000000000000" pitchFamily="2" charset="2"/>
              <a:buNone/>
            </a:pPr>
            <a:r>
              <a:rPr lang="es-MX" altLang="en-US" sz="3600" dirty="0">
                <a:solidFill>
                  <a:schemeClr val="bg1"/>
                </a:solidFill>
              </a:rPr>
              <a:t>	La siguiente es una lista de peligros eléctricos .</a:t>
            </a:r>
          </a:p>
        </p:txBody>
      </p:sp>
      <p:sp>
        <p:nvSpPr>
          <p:cNvPr id="2" name="Freeform 8">
            <a:extLst>
              <a:ext uri="{FF2B5EF4-FFF2-40B4-BE49-F238E27FC236}">
                <a16:creationId xmlns:a16="http://schemas.microsoft.com/office/drawing/2014/main" id="{6DCC2725-989A-B755-01A7-A2D5BC2D30BC}"/>
              </a:ext>
            </a:extLst>
          </p:cNvPr>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3"/>
            <a:stretch>
              <a:fillRect/>
            </a:stretch>
          </a:blipFill>
        </p:spPr>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85" name="Picture 33">
            <a:extLst>
              <a:ext uri="{FF2B5EF4-FFF2-40B4-BE49-F238E27FC236}">
                <a16:creationId xmlns:a16="http://schemas.microsoft.com/office/drawing/2014/main" id="{985910FD-AB43-37FF-F019-B54FE76DD20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39213" y="1828800"/>
            <a:ext cx="6034088" cy="6686550"/>
          </a:xfrm>
          <a:prstGeom prst="rect">
            <a:avLst/>
          </a:prstGeom>
          <a:noFill/>
          <a:extLst>
            <a:ext uri="{909E8E84-426E-40DD-AFC4-6F175D3DCCD1}">
              <a14:hiddenFill xmlns:a14="http://schemas.microsoft.com/office/drawing/2010/main">
                <a:solidFill>
                  <a:srgbClr val="FFFFFF"/>
                </a:solidFill>
              </a14:hiddenFill>
            </a:ext>
          </a:extLst>
        </p:spPr>
      </p:pic>
      <p:sp>
        <p:nvSpPr>
          <p:cNvPr id="23581" name="Rectangle 29">
            <a:extLst>
              <a:ext uri="{FF2B5EF4-FFF2-40B4-BE49-F238E27FC236}">
                <a16:creationId xmlns:a16="http://schemas.microsoft.com/office/drawing/2014/main" id="{8CB1BA2E-1566-AF02-203B-60FD96824A0F}"/>
              </a:ext>
            </a:extLst>
          </p:cNvPr>
          <p:cNvSpPr>
            <a:spLocks noGrp="1" noChangeArrowheads="1"/>
          </p:cNvSpPr>
          <p:nvPr>
            <p:ph type="title"/>
          </p:nvPr>
        </p:nvSpPr>
        <p:spPr/>
        <p:txBody>
          <a:bodyPr/>
          <a:lstStyle/>
          <a:p>
            <a:r>
              <a:rPr lang="es-MX" altLang="en-US" dirty="0">
                <a:solidFill>
                  <a:schemeClr val="bg1"/>
                </a:solidFill>
              </a:rPr>
              <a:t>Conectar a Tierra Apropiadamente</a:t>
            </a:r>
          </a:p>
        </p:txBody>
      </p:sp>
      <p:sp>
        <p:nvSpPr>
          <p:cNvPr id="23583" name="Rectangle 31">
            <a:extLst>
              <a:ext uri="{FF2B5EF4-FFF2-40B4-BE49-F238E27FC236}">
                <a16:creationId xmlns:a16="http://schemas.microsoft.com/office/drawing/2014/main" id="{056690E2-13F4-8E65-62CF-C328676E54B9}"/>
              </a:ext>
            </a:extLst>
          </p:cNvPr>
          <p:cNvSpPr>
            <a:spLocks noGrp="1" noChangeArrowheads="1"/>
          </p:cNvSpPr>
          <p:nvPr>
            <p:ph type="body" sz="half" idx="1"/>
          </p:nvPr>
        </p:nvSpPr>
        <p:spPr>
          <a:xfrm>
            <a:off x="2971800" y="1600200"/>
            <a:ext cx="5372100" cy="6257925"/>
          </a:xfrm>
        </p:spPr>
        <p:txBody>
          <a:bodyPr/>
          <a:lstStyle/>
          <a:p>
            <a:r>
              <a:rPr lang="es-MX" altLang="en-US">
                <a:solidFill>
                  <a:schemeClr val="bg1"/>
                </a:solidFill>
              </a:rPr>
              <a:t>Conectar a tierra es el proceso que se usa para eliminar el voltaje que no se desea.</a:t>
            </a:r>
          </a:p>
          <a:p>
            <a:endParaRPr lang="es-MX" altLang="en-US">
              <a:solidFill>
                <a:schemeClr val="bg1"/>
              </a:solidFill>
            </a:endParaRPr>
          </a:p>
          <a:p>
            <a:r>
              <a:rPr lang="es-MX" altLang="en-US">
                <a:solidFill>
                  <a:schemeClr val="bg1"/>
                </a:solidFill>
              </a:rPr>
              <a:t>La conexión a tierra es una conexión eléctrica física a la tierra.</a:t>
            </a:r>
          </a:p>
          <a:p>
            <a:endParaRPr lang="es-MX" altLang="en-US" sz="3000">
              <a:solidFill>
                <a:schemeClr val="bg1"/>
              </a:solidFill>
            </a:endParaRPr>
          </a:p>
        </p:txBody>
      </p:sp>
      <p:pic>
        <p:nvPicPr>
          <p:cNvPr id="23573" name="Picture 21">
            <a:extLst>
              <a:ext uri="{FF2B5EF4-FFF2-40B4-BE49-F238E27FC236}">
                <a16:creationId xmlns:a16="http://schemas.microsoft.com/office/drawing/2014/main" id="{92B237B0-E497-5A40-9A1F-D2E58D5E16F6}"/>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368213" y="4000500"/>
            <a:ext cx="914400" cy="9144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586" name="Picture 34">
            <a:extLst>
              <a:ext uri="{FF2B5EF4-FFF2-40B4-BE49-F238E27FC236}">
                <a16:creationId xmlns:a16="http://schemas.microsoft.com/office/drawing/2014/main" id="{00CEC401-578E-8B17-7F6E-B84D79E3A7FC}"/>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968413" y="7429500"/>
            <a:ext cx="914400" cy="9144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8">
            <a:extLst>
              <a:ext uri="{FF2B5EF4-FFF2-40B4-BE49-F238E27FC236}">
                <a16:creationId xmlns:a16="http://schemas.microsoft.com/office/drawing/2014/main" id="{74FC7128-66EF-5C73-F2E8-E5EB8F538382}"/>
              </a:ext>
            </a:extLst>
          </p:cNvPr>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5"/>
            <a:stretch>
              <a:fillRect/>
            </a:stretch>
          </a:blipFill>
        </p:spPr>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a:extLst>
              <a:ext uri="{FF2B5EF4-FFF2-40B4-BE49-F238E27FC236}">
                <a16:creationId xmlns:a16="http://schemas.microsoft.com/office/drawing/2014/main" id="{58A374C9-F362-E5A1-CEAC-7FAB0784F2CC}"/>
              </a:ext>
            </a:extLst>
          </p:cNvPr>
          <p:cNvSpPr>
            <a:spLocks noGrp="1" noChangeArrowheads="1"/>
          </p:cNvSpPr>
          <p:nvPr>
            <p:ph type="title"/>
          </p:nvPr>
        </p:nvSpPr>
        <p:spPr>
          <a:xfrm>
            <a:off x="2286000" y="0"/>
            <a:ext cx="13716000" cy="914400"/>
          </a:xfrm>
        </p:spPr>
        <p:txBody>
          <a:bodyPr/>
          <a:lstStyle/>
          <a:p>
            <a:r>
              <a:rPr lang="es-MX" altLang="en-US" dirty="0">
                <a:solidFill>
                  <a:schemeClr val="bg1"/>
                </a:solidFill>
              </a:rPr>
              <a:t>Partes Eléctricas Expuestas</a:t>
            </a:r>
          </a:p>
        </p:txBody>
      </p:sp>
      <p:sp>
        <p:nvSpPr>
          <p:cNvPr id="114691" name="Rectangle 3">
            <a:extLst>
              <a:ext uri="{FF2B5EF4-FFF2-40B4-BE49-F238E27FC236}">
                <a16:creationId xmlns:a16="http://schemas.microsoft.com/office/drawing/2014/main" id="{51C18D77-8B67-140A-CE6C-BC36804A856C}"/>
              </a:ext>
            </a:extLst>
          </p:cNvPr>
          <p:cNvSpPr>
            <a:spLocks noGrp="1" noChangeArrowheads="1"/>
          </p:cNvSpPr>
          <p:nvPr>
            <p:ph type="body" sz="half" idx="1"/>
          </p:nvPr>
        </p:nvSpPr>
        <p:spPr>
          <a:xfrm>
            <a:off x="2971800" y="1600200"/>
            <a:ext cx="4800600" cy="5143500"/>
          </a:xfrm>
        </p:spPr>
        <p:txBody>
          <a:bodyPr/>
          <a:lstStyle/>
          <a:p>
            <a:endParaRPr lang="es-MX" altLang="en-US" dirty="0">
              <a:solidFill>
                <a:schemeClr val="bg1"/>
              </a:solidFill>
            </a:endParaRPr>
          </a:p>
          <a:p>
            <a:endParaRPr lang="es-MX" altLang="en-US" dirty="0">
              <a:solidFill>
                <a:schemeClr val="bg1"/>
              </a:solidFill>
            </a:endParaRPr>
          </a:p>
          <a:p>
            <a:endParaRPr lang="es-MX" altLang="en-US" dirty="0">
              <a:solidFill>
                <a:schemeClr val="bg1"/>
              </a:solidFill>
            </a:endParaRPr>
          </a:p>
          <a:p>
            <a:endParaRPr lang="es-MX" altLang="en-US" dirty="0">
              <a:solidFill>
                <a:schemeClr val="bg1"/>
              </a:solidFill>
            </a:endParaRPr>
          </a:p>
          <a:p>
            <a:r>
              <a:rPr lang="es-MX" altLang="en-US" dirty="0">
                <a:solidFill>
                  <a:schemeClr val="bg1"/>
                </a:solidFill>
              </a:rPr>
              <a:t>Los alambres o terminales expuestos son peligrosos.</a:t>
            </a:r>
          </a:p>
          <a:p>
            <a:pPr>
              <a:buFont typeface="Wingdings" panose="05000000000000000000" pitchFamily="2" charset="2"/>
              <a:buNone/>
            </a:pPr>
            <a:endParaRPr lang="es-MX" altLang="en-US" dirty="0">
              <a:solidFill>
                <a:schemeClr val="bg1"/>
              </a:solidFill>
            </a:endParaRPr>
          </a:p>
          <a:p>
            <a:r>
              <a:rPr lang="es-MX" altLang="en-US" dirty="0">
                <a:solidFill>
                  <a:schemeClr val="bg1"/>
                </a:solidFill>
              </a:rPr>
              <a:t>Reporte estas condiciones a su supervisor.</a:t>
            </a:r>
          </a:p>
        </p:txBody>
      </p:sp>
      <p:sp>
        <p:nvSpPr>
          <p:cNvPr id="114695" name="Rectangle 7">
            <a:extLst>
              <a:ext uri="{FF2B5EF4-FFF2-40B4-BE49-F238E27FC236}">
                <a16:creationId xmlns:a16="http://schemas.microsoft.com/office/drawing/2014/main" id="{844BB1FA-724A-B0DA-BA9F-6B4EBE98EAAF}"/>
              </a:ext>
            </a:extLst>
          </p:cNvPr>
          <p:cNvSpPr>
            <a:spLocks noChangeArrowheads="1"/>
          </p:cNvSpPr>
          <p:nvPr/>
        </p:nvSpPr>
        <p:spPr bwMode="auto">
          <a:xfrm>
            <a:off x="8605838" y="7061286"/>
            <a:ext cx="306494" cy="507831"/>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buFontTx/>
              <a:buChar char="•"/>
            </a:pPr>
            <a:endParaRPr lang="es-MX" altLang="en-US" sz="2700">
              <a:latin typeface="Times New Roman" panose="02020603050405020304" pitchFamily="18" charset="0"/>
            </a:endParaRPr>
          </a:p>
        </p:txBody>
      </p:sp>
      <p:pic>
        <p:nvPicPr>
          <p:cNvPr id="114705" name="Picture 17">
            <a:extLst>
              <a:ext uri="{FF2B5EF4-FFF2-40B4-BE49-F238E27FC236}">
                <a16:creationId xmlns:a16="http://schemas.microsoft.com/office/drawing/2014/main" id="{5E55D740-0E30-9D88-BBA9-BFACA7902C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3063" y="1828800"/>
            <a:ext cx="5710238" cy="6686550"/>
          </a:xfrm>
          <a:prstGeom prst="rect">
            <a:avLst/>
          </a:prstGeom>
          <a:noFill/>
          <a:extLst>
            <a:ext uri="{909E8E84-426E-40DD-AFC4-6F175D3DCCD1}">
              <a14:hiddenFill xmlns:a14="http://schemas.microsoft.com/office/drawing/2010/main">
                <a:solidFill>
                  <a:srgbClr val="FFFFFF"/>
                </a:solidFill>
              </a14:hiddenFill>
            </a:ext>
          </a:extLst>
        </p:spPr>
      </p:pic>
      <p:sp>
        <p:nvSpPr>
          <p:cNvPr id="114706" name="AutoShape 18">
            <a:extLst>
              <a:ext uri="{FF2B5EF4-FFF2-40B4-BE49-F238E27FC236}">
                <a16:creationId xmlns:a16="http://schemas.microsoft.com/office/drawing/2014/main" id="{59030557-9F9B-72DD-F725-28FBBA84533E}"/>
              </a:ext>
            </a:extLst>
          </p:cNvPr>
          <p:cNvSpPr>
            <a:spLocks noChangeArrowheads="1"/>
          </p:cNvSpPr>
          <p:nvPr/>
        </p:nvSpPr>
        <p:spPr bwMode="auto">
          <a:xfrm>
            <a:off x="13835063" y="7315200"/>
            <a:ext cx="1028700" cy="10287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700"/>
                  <a:pt x="7477" y="3223"/>
                  <a:pt x="6106" y="4198"/>
                </a:cubicBezTo>
                <a:close/>
                <a:moveTo>
                  <a:pt x="4198" y="6106"/>
                </a:moveTo>
                <a:cubicBezTo>
                  <a:pt x="3223" y="7477"/>
                  <a:pt x="2700" y="9117"/>
                  <a:pt x="2700" y="10799"/>
                </a:cubicBezTo>
                <a:cubicBezTo>
                  <a:pt x="2700" y="15273"/>
                  <a:pt x="6326" y="18900"/>
                  <a:pt x="10800" y="18900"/>
                </a:cubicBezTo>
                <a:cubicBezTo>
                  <a:pt x="12482" y="18899"/>
                  <a:pt x="14122" y="18376"/>
                  <a:pt x="15493" y="17401"/>
                </a:cubicBezTo>
                <a:close/>
              </a:path>
            </a:pathLst>
          </a:custGeom>
          <a:solidFill>
            <a:srgbClr val="FF33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114707" name="AutoShape 19">
            <a:extLst>
              <a:ext uri="{FF2B5EF4-FFF2-40B4-BE49-F238E27FC236}">
                <a16:creationId xmlns:a16="http://schemas.microsoft.com/office/drawing/2014/main" id="{5163C91A-B144-F7F0-25B5-8B380840191E}"/>
              </a:ext>
            </a:extLst>
          </p:cNvPr>
          <p:cNvSpPr>
            <a:spLocks noChangeArrowheads="1"/>
          </p:cNvSpPr>
          <p:nvPr/>
        </p:nvSpPr>
        <p:spPr bwMode="auto">
          <a:xfrm>
            <a:off x="12120563" y="3657600"/>
            <a:ext cx="1028700" cy="10287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700"/>
                  <a:pt x="7477" y="3223"/>
                  <a:pt x="6106" y="4198"/>
                </a:cubicBezTo>
                <a:close/>
                <a:moveTo>
                  <a:pt x="4198" y="6106"/>
                </a:moveTo>
                <a:cubicBezTo>
                  <a:pt x="3223" y="7477"/>
                  <a:pt x="2700" y="9117"/>
                  <a:pt x="2700" y="10799"/>
                </a:cubicBezTo>
                <a:cubicBezTo>
                  <a:pt x="2700" y="15273"/>
                  <a:pt x="6326" y="18900"/>
                  <a:pt x="10800" y="18900"/>
                </a:cubicBezTo>
                <a:cubicBezTo>
                  <a:pt x="12482" y="18899"/>
                  <a:pt x="14122" y="18376"/>
                  <a:pt x="15493" y="17401"/>
                </a:cubicBezTo>
                <a:close/>
              </a:path>
            </a:pathLst>
          </a:custGeom>
          <a:solidFill>
            <a:srgbClr val="FF33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2" name="Freeform 8">
            <a:extLst>
              <a:ext uri="{FF2B5EF4-FFF2-40B4-BE49-F238E27FC236}">
                <a16:creationId xmlns:a16="http://schemas.microsoft.com/office/drawing/2014/main" id="{3C58F5E7-69E9-22D9-8250-3CDC298EE000}"/>
              </a:ext>
            </a:extLst>
          </p:cNvPr>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4"/>
            <a:stretch>
              <a:fillRect/>
            </a:stretch>
          </a:blipFill>
        </p:spPr>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a:extLst>
              <a:ext uri="{FF2B5EF4-FFF2-40B4-BE49-F238E27FC236}">
                <a16:creationId xmlns:a16="http://schemas.microsoft.com/office/drawing/2014/main" id="{FFA9CF04-F3A2-8E7E-D233-82DE13F44393}"/>
              </a:ext>
            </a:extLst>
          </p:cNvPr>
          <p:cNvSpPr>
            <a:spLocks noGrp="1" noChangeArrowheads="1"/>
          </p:cNvSpPr>
          <p:nvPr>
            <p:ph type="title"/>
          </p:nvPr>
        </p:nvSpPr>
        <p:spPr/>
        <p:txBody>
          <a:bodyPr/>
          <a:lstStyle/>
          <a:p>
            <a:r>
              <a:rPr lang="es-MX" altLang="en-US" dirty="0">
                <a:solidFill>
                  <a:schemeClr val="bg1"/>
                </a:solidFill>
              </a:rPr>
              <a:t>Partes Eléctricas Expuestas</a:t>
            </a:r>
          </a:p>
        </p:txBody>
      </p:sp>
      <p:sp>
        <p:nvSpPr>
          <p:cNvPr id="122884" name="Rectangle 4">
            <a:extLst>
              <a:ext uri="{FF2B5EF4-FFF2-40B4-BE49-F238E27FC236}">
                <a16:creationId xmlns:a16="http://schemas.microsoft.com/office/drawing/2014/main" id="{46EF95C7-6E6B-7034-DABA-AB1AC2A1B393}"/>
              </a:ext>
            </a:extLst>
          </p:cNvPr>
          <p:cNvSpPr>
            <a:spLocks noGrp="1" noChangeArrowheads="1"/>
          </p:cNvSpPr>
          <p:nvPr>
            <p:ph type="body" sz="half" idx="1"/>
          </p:nvPr>
        </p:nvSpPr>
        <p:spPr>
          <a:xfrm>
            <a:off x="2971800" y="1514475"/>
            <a:ext cx="5372100" cy="6257925"/>
          </a:xfrm>
        </p:spPr>
        <p:txBody>
          <a:bodyPr/>
          <a:lstStyle/>
          <a:p>
            <a:endParaRPr lang="es-MX" altLang="en-US" dirty="0">
              <a:solidFill>
                <a:schemeClr val="bg1"/>
              </a:solidFill>
            </a:endParaRPr>
          </a:p>
          <a:p>
            <a:endParaRPr lang="es-MX" altLang="en-US" dirty="0">
              <a:solidFill>
                <a:schemeClr val="bg1"/>
              </a:solidFill>
            </a:endParaRPr>
          </a:p>
          <a:p>
            <a:endParaRPr lang="es-MX" altLang="en-US" dirty="0">
              <a:solidFill>
                <a:schemeClr val="bg1"/>
              </a:solidFill>
            </a:endParaRPr>
          </a:p>
          <a:p>
            <a:r>
              <a:rPr lang="es-MX" altLang="en-US" dirty="0">
                <a:solidFill>
                  <a:schemeClr val="bg1"/>
                </a:solidFill>
              </a:rPr>
              <a:t>A esta caja de toma de corriente le faltan algunos interruptores de circuito.</a:t>
            </a:r>
          </a:p>
          <a:p>
            <a:r>
              <a:rPr lang="es-MX" altLang="en-US" dirty="0">
                <a:solidFill>
                  <a:schemeClr val="bg1"/>
                </a:solidFill>
              </a:rPr>
              <a:t>Nunca utilice una caja de toma de corriente que tenga alambres expuestos.</a:t>
            </a:r>
          </a:p>
        </p:txBody>
      </p:sp>
      <p:pic>
        <p:nvPicPr>
          <p:cNvPr id="122900" name="Picture 20">
            <a:extLst>
              <a:ext uri="{FF2B5EF4-FFF2-40B4-BE49-F238E27FC236}">
                <a16:creationId xmlns:a16="http://schemas.microsoft.com/office/drawing/2014/main" id="{ED7E1275-E3C5-EBAB-3D0A-FE9FEAD17D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67838" y="1828800"/>
            <a:ext cx="5605463" cy="6686550"/>
          </a:xfrm>
          <a:prstGeom prst="rect">
            <a:avLst/>
          </a:prstGeom>
          <a:noFill/>
          <a:extLst>
            <a:ext uri="{909E8E84-426E-40DD-AFC4-6F175D3DCCD1}">
              <a14:hiddenFill xmlns:a14="http://schemas.microsoft.com/office/drawing/2010/main">
                <a:solidFill>
                  <a:srgbClr val="FFFFFF"/>
                </a:solidFill>
              </a14:hiddenFill>
            </a:ext>
          </a:extLst>
        </p:spPr>
      </p:pic>
      <p:sp>
        <p:nvSpPr>
          <p:cNvPr id="122901" name="AutoShape 21">
            <a:extLst>
              <a:ext uri="{FF2B5EF4-FFF2-40B4-BE49-F238E27FC236}">
                <a16:creationId xmlns:a16="http://schemas.microsoft.com/office/drawing/2014/main" id="{9B3B04CA-8971-6329-D7F0-409ACD52C6FA}"/>
              </a:ext>
            </a:extLst>
          </p:cNvPr>
          <p:cNvSpPr>
            <a:spLocks noChangeArrowheads="1"/>
          </p:cNvSpPr>
          <p:nvPr/>
        </p:nvSpPr>
        <p:spPr bwMode="auto">
          <a:xfrm>
            <a:off x="11772900" y="4000500"/>
            <a:ext cx="914400" cy="9144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700"/>
                  <a:pt x="7477" y="3223"/>
                  <a:pt x="6106" y="4198"/>
                </a:cubicBezTo>
                <a:close/>
                <a:moveTo>
                  <a:pt x="4198" y="6106"/>
                </a:moveTo>
                <a:cubicBezTo>
                  <a:pt x="3223" y="7477"/>
                  <a:pt x="2700" y="9117"/>
                  <a:pt x="2700" y="10799"/>
                </a:cubicBezTo>
                <a:cubicBezTo>
                  <a:pt x="2700" y="15273"/>
                  <a:pt x="6326" y="18900"/>
                  <a:pt x="10800" y="18900"/>
                </a:cubicBezTo>
                <a:cubicBezTo>
                  <a:pt x="12482" y="18899"/>
                  <a:pt x="14122" y="18376"/>
                  <a:pt x="15493" y="17401"/>
                </a:cubicBezTo>
                <a:close/>
              </a:path>
            </a:pathLst>
          </a:custGeom>
          <a:solidFill>
            <a:srgbClr val="FF33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122902" name="AutoShape 22">
            <a:extLst>
              <a:ext uri="{FF2B5EF4-FFF2-40B4-BE49-F238E27FC236}">
                <a16:creationId xmlns:a16="http://schemas.microsoft.com/office/drawing/2014/main" id="{E2B88FFD-ED80-34CD-A768-8867B9512D5E}"/>
              </a:ext>
            </a:extLst>
          </p:cNvPr>
          <p:cNvSpPr>
            <a:spLocks noChangeArrowheads="1"/>
          </p:cNvSpPr>
          <p:nvPr/>
        </p:nvSpPr>
        <p:spPr bwMode="auto">
          <a:xfrm>
            <a:off x="13944600" y="7429500"/>
            <a:ext cx="914400" cy="9144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700"/>
                  <a:pt x="7477" y="3223"/>
                  <a:pt x="6106" y="4198"/>
                </a:cubicBezTo>
                <a:close/>
                <a:moveTo>
                  <a:pt x="4198" y="6106"/>
                </a:moveTo>
                <a:cubicBezTo>
                  <a:pt x="3223" y="7477"/>
                  <a:pt x="2700" y="9117"/>
                  <a:pt x="2700" y="10799"/>
                </a:cubicBezTo>
                <a:cubicBezTo>
                  <a:pt x="2700" y="15273"/>
                  <a:pt x="6326" y="18900"/>
                  <a:pt x="10800" y="18900"/>
                </a:cubicBezTo>
                <a:cubicBezTo>
                  <a:pt x="12482" y="18899"/>
                  <a:pt x="14122" y="18376"/>
                  <a:pt x="15493" y="17401"/>
                </a:cubicBezTo>
                <a:close/>
              </a:path>
            </a:pathLst>
          </a:custGeom>
          <a:solidFill>
            <a:srgbClr val="FF33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2" name="Freeform 8">
            <a:extLst>
              <a:ext uri="{FF2B5EF4-FFF2-40B4-BE49-F238E27FC236}">
                <a16:creationId xmlns:a16="http://schemas.microsoft.com/office/drawing/2014/main" id="{568CBECE-E4D5-ACBD-F0B0-BBB5295790B0}"/>
              </a:ext>
            </a:extLst>
          </p:cNvPr>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4"/>
            <a:stretch>
              <a:fillRect/>
            </a:stretch>
          </a:blipFill>
        </p:spPr>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0" name="Picture 20">
            <a:extLst>
              <a:ext uri="{FF2B5EF4-FFF2-40B4-BE49-F238E27FC236}">
                <a16:creationId xmlns:a16="http://schemas.microsoft.com/office/drawing/2014/main" id="{ED222899-56D9-0E07-276F-811785BE3F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17770" y="1862138"/>
            <a:ext cx="6155531" cy="6138863"/>
          </a:xfrm>
          <a:prstGeom prst="rect">
            <a:avLst/>
          </a:prstGeom>
          <a:noFill/>
          <a:extLst>
            <a:ext uri="{909E8E84-426E-40DD-AFC4-6F175D3DCCD1}">
              <a14:hiddenFill xmlns:a14="http://schemas.microsoft.com/office/drawing/2010/main">
                <a:solidFill>
                  <a:srgbClr val="FFFFFF"/>
                </a:solidFill>
              </a14:hiddenFill>
            </a:ext>
          </a:extLst>
        </p:spPr>
      </p:pic>
      <p:sp>
        <p:nvSpPr>
          <p:cNvPr id="112642" name="Rectangle 2">
            <a:extLst>
              <a:ext uri="{FF2B5EF4-FFF2-40B4-BE49-F238E27FC236}">
                <a16:creationId xmlns:a16="http://schemas.microsoft.com/office/drawing/2014/main" id="{8BBBE1C2-BBE8-9D6F-BEE9-2BB41209C69A}"/>
              </a:ext>
            </a:extLst>
          </p:cNvPr>
          <p:cNvSpPr>
            <a:spLocks noGrp="1" noChangeArrowheads="1"/>
          </p:cNvSpPr>
          <p:nvPr>
            <p:ph type="title"/>
          </p:nvPr>
        </p:nvSpPr>
        <p:spPr/>
        <p:txBody>
          <a:bodyPr/>
          <a:lstStyle/>
          <a:p>
            <a:r>
              <a:rPr lang="es-MX" altLang="en-US" dirty="0">
                <a:solidFill>
                  <a:schemeClr val="bg1"/>
                </a:solidFill>
              </a:rPr>
              <a:t>Partes Eléctricas Expuestas</a:t>
            </a:r>
          </a:p>
        </p:txBody>
      </p:sp>
      <p:sp>
        <p:nvSpPr>
          <p:cNvPr id="112643" name="Rectangle 3">
            <a:extLst>
              <a:ext uri="{FF2B5EF4-FFF2-40B4-BE49-F238E27FC236}">
                <a16:creationId xmlns:a16="http://schemas.microsoft.com/office/drawing/2014/main" id="{0C1630C6-CF2E-BF63-30CC-AFC2B432AAAB}"/>
              </a:ext>
            </a:extLst>
          </p:cNvPr>
          <p:cNvSpPr>
            <a:spLocks noGrp="1" noChangeArrowheads="1"/>
          </p:cNvSpPr>
          <p:nvPr>
            <p:ph type="body" sz="half" idx="1"/>
          </p:nvPr>
        </p:nvSpPr>
        <p:spPr>
          <a:xfrm>
            <a:off x="2971800" y="1600200"/>
            <a:ext cx="5829300" cy="6400800"/>
          </a:xfrm>
        </p:spPr>
        <p:txBody>
          <a:bodyPr/>
          <a:lstStyle/>
          <a:p>
            <a:endParaRPr lang="es-MX" altLang="en-US" dirty="0"/>
          </a:p>
          <a:p>
            <a:endParaRPr lang="es-MX" altLang="en-US" dirty="0"/>
          </a:p>
          <a:p>
            <a:endParaRPr lang="es-MX" altLang="en-US" dirty="0"/>
          </a:p>
          <a:p>
            <a:endParaRPr lang="es-MX" altLang="en-US" dirty="0">
              <a:solidFill>
                <a:schemeClr val="bg1"/>
              </a:solidFill>
            </a:endParaRPr>
          </a:p>
          <a:p>
            <a:r>
              <a:rPr lang="es-MX" altLang="en-US" dirty="0">
                <a:solidFill>
                  <a:schemeClr val="bg1"/>
                </a:solidFill>
              </a:rPr>
              <a:t>El aislamiento externo en extensiones eléctricas debe estar intacto. </a:t>
            </a:r>
          </a:p>
        </p:txBody>
      </p:sp>
      <p:sp>
        <p:nvSpPr>
          <p:cNvPr id="112656" name="AutoShape 16">
            <a:extLst>
              <a:ext uri="{FF2B5EF4-FFF2-40B4-BE49-F238E27FC236}">
                <a16:creationId xmlns:a16="http://schemas.microsoft.com/office/drawing/2014/main" id="{15DBFADD-3259-A807-F74A-83812E169736}"/>
              </a:ext>
            </a:extLst>
          </p:cNvPr>
          <p:cNvSpPr>
            <a:spLocks noChangeArrowheads="1"/>
          </p:cNvSpPr>
          <p:nvPr/>
        </p:nvSpPr>
        <p:spPr bwMode="auto">
          <a:xfrm>
            <a:off x="12230100" y="3598070"/>
            <a:ext cx="800100" cy="7620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700"/>
                  <a:pt x="7477" y="3223"/>
                  <a:pt x="6106" y="4198"/>
                </a:cubicBezTo>
                <a:close/>
                <a:moveTo>
                  <a:pt x="4198" y="6106"/>
                </a:moveTo>
                <a:cubicBezTo>
                  <a:pt x="3223" y="7477"/>
                  <a:pt x="2700" y="9117"/>
                  <a:pt x="2700" y="10799"/>
                </a:cubicBezTo>
                <a:cubicBezTo>
                  <a:pt x="2700" y="15273"/>
                  <a:pt x="6326" y="18900"/>
                  <a:pt x="10800" y="18900"/>
                </a:cubicBezTo>
                <a:cubicBezTo>
                  <a:pt x="12482" y="18899"/>
                  <a:pt x="14122" y="18376"/>
                  <a:pt x="15493" y="17401"/>
                </a:cubicBezTo>
                <a:close/>
              </a:path>
            </a:pathLst>
          </a:custGeom>
          <a:solidFill>
            <a:srgbClr val="FF33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112657" name="AutoShape 17">
            <a:extLst>
              <a:ext uri="{FF2B5EF4-FFF2-40B4-BE49-F238E27FC236}">
                <a16:creationId xmlns:a16="http://schemas.microsoft.com/office/drawing/2014/main" id="{FCB35A1E-309B-B6AC-14A3-CCE7FCEEE1D9}"/>
              </a:ext>
            </a:extLst>
          </p:cNvPr>
          <p:cNvSpPr>
            <a:spLocks noChangeArrowheads="1"/>
          </p:cNvSpPr>
          <p:nvPr/>
        </p:nvSpPr>
        <p:spPr bwMode="auto">
          <a:xfrm>
            <a:off x="13944600" y="7027070"/>
            <a:ext cx="800100" cy="7620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700"/>
                  <a:pt x="7477" y="3223"/>
                  <a:pt x="6106" y="4198"/>
                </a:cubicBezTo>
                <a:close/>
                <a:moveTo>
                  <a:pt x="4198" y="6106"/>
                </a:moveTo>
                <a:cubicBezTo>
                  <a:pt x="3223" y="7477"/>
                  <a:pt x="2700" y="9117"/>
                  <a:pt x="2700" y="10799"/>
                </a:cubicBezTo>
                <a:cubicBezTo>
                  <a:pt x="2700" y="15273"/>
                  <a:pt x="6326" y="18900"/>
                  <a:pt x="10800" y="18900"/>
                </a:cubicBezTo>
                <a:cubicBezTo>
                  <a:pt x="12482" y="18899"/>
                  <a:pt x="14122" y="18376"/>
                  <a:pt x="15493" y="17401"/>
                </a:cubicBezTo>
                <a:close/>
              </a:path>
            </a:pathLst>
          </a:custGeom>
          <a:solidFill>
            <a:srgbClr val="FF3300"/>
          </a:solidFill>
          <a:ln w="254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700"/>
          </a:p>
        </p:txBody>
      </p:sp>
      <p:sp>
        <p:nvSpPr>
          <p:cNvPr id="2" name="Freeform 8">
            <a:extLst>
              <a:ext uri="{FF2B5EF4-FFF2-40B4-BE49-F238E27FC236}">
                <a16:creationId xmlns:a16="http://schemas.microsoft.com/office/drawing/2014/main" id="{DB260C2A-F63B-B55E-7F71-FF91442131D4}"/>
              </a:ext>
            </a:extLst>
          </p:cNvPr>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4"/>
            <a:stretch>
              <a:fillRect/>
            </a:stretch>
          </a:blipFill>
        </p:spPr>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a:extLst>
              <a:ext uri="{FF2B5EF4-FFF2-40B4-BE49-F238E27FC236}">
                <a16:creationId xmlns:a16="http://schemas.microsoft.com/office/drawing/2014/main" id="{0DD7261F-9CBE-494E-E445-B8E94CFAD55F}"/>
              </a:ext>
            </a:extLst>
          </p:cNvPr>
          <p:cNvSpPr>
            <a:spLocks noGrp="1" noChangeArrowheads="1"/>
          </p:cNvSpPr>
          <p:nvPr>
            <p:ph type="title"/>
          </p:nvPr>
        </p:nvSpPr>
        <p:spPr>
          <a:xfrm>
            <a:off x="5029200" y="457200"/>
            <a:ext cx="8229600" cy="1143000"/>
          </a:xfrm>
        </p:spPr>
        <p:txBody>
          <a:bodyPr/>
          <a:lstStyle/>
          <a:p>
            <a:r>
              <a:rPr lang="es-MX" altLang="en-US" dirty="0">
                <a:solidFill>
                  <a:schemeClr val="bg1"/>
                </a:solidFill>
              </a:rPr>
              <a:t>Cableado Inadecuado</a:t>
            </a:r>
          </a:p>
        </p:txBody>
      </p:sp>
      <p:sp>
        <p:nvSpPr>
          <p:cNvPr id="201731" name="Rectangle 3">
            <a:extLst>
              <a:ext uri="{FF2B5EF4-FFF2-40B4-BE49-F238E27FC236}">
                <a16:creationId xmlns:a16="http://schemas.microsoft.com/office/drawing/2014/main" id="{CA972420-AD67-BCCF-8A16-C2A987EA50DB}"/>
              </a:ext>
            </a:extLst>
          </p:cNvPr>
          <p:cNvSpPr>
            <a:spLocks noGrp="1" noChangeArrowheads="1"/>
          </p:cNvSpPr>
          <p:nvPr>
            <p:ph type="body" idx="1"/>
          </p:nvPr>
        </p:nvSpPr>
        <p:spPr>
          <a:xfrm>
            <a:off x="2971800" y="1600200"/>
            <a:ext cx="5143500" cy="7315200"/>
          </a:xfrm>
        </p:spPr>
        <p:txBody>
          <a:bodyPr/>
          <a:lstStyle/>
          <a:p>
            <a:endParaRPr lang="es-MX" altLang="en-US" dirty="0">
              <a:solidFill>
                <a:schemeClr val="bg1"/>
              </a:solidFill>
            </a:endParaRPr>
          </a:p>
          <a:p>
            <a:endParaRPr lang="es-MX" altLang="en-US" dirty="0">
              <a:solidFill>
                <a:schemeClr val="bg1"/>
              </a:solidFill>
            </a:endParaRPr>
          </a:p>
          <a:p>
            <a:r>
              <a:rPr lang="es-MX" altLang="en-US" dirty="0">
                <a:solidFill>
                  <a:schemeClr val="bg1"/>
                </a:solidFill>
              </a:rPr>
              <a:t>Utilice extensiones con la clasificación correcta.</a:t>
            </a:r>
          </a:p>
          <a:p>
            <a:pPr>
              <a:buFont typeface="Wingdings" panose="05000000000000000000" pitchFamily="2" charset="2"/>
              <a:buNone/>
            </a:pPr>
            <a:endParaRPr lang="es-MX" altLang="en-US" dirty="0">
              <a:solidFill>
                <a:schemeClr val="bg1"/>
              </a:solidFill>
            </a:endParaRPr>
          </a:p>
          <a:p>
            <a:r>
              <a:rPr lang="es-MX" altLang="en-US" dirty="0">
                <a:solidFill>
                  <a:schemeClr val="bg1"/>
                </a:solidFill>
              </a:rPr>
              <a:t>Cerciórese de que las herramientas eléctricas se utilicen con una extensión que esté correctamente clasificada.</a:t>
            </a:r>
          </a:p>
          <a:p>
            <a:endParaRPr lang="es-MX" altLang="en-US" dirty="0"/>
          </a:p>
        </p:txBody>
      </p:sp>
      <p:pic>
        <p:nvPicPr>
          <p:cNvPr id="201742" name="Picture 14">
            <a:extLst>
              <a:ext uri="{FF2B5EF4-FFF2-40B4-BE49-F238E27FC236}">
                <a16:creationId xmlns:a16="http://schemas.microsoft.com/office/drawing/2014/main" id="{B56AD1C1-4ABB-4BB2-FCA0-E939B59A22F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86750" y="1828801"/>
            <a:ext cx="6686550" cy="6360320"/>
          </a:xfrm>
          <a:prstGeom prst="rect">
            <a:avLst/>
          </a:prstGeom>
          <a:noFill/>
          <a:extLst>
            <a:ext uri="{909E8E84-426E-40DD-AFC4-6F175D3DCCD1}">
              <a14:hiddenFill xmlns:a14="http://schemas.microsoft.com/office/drawing/2010/main">
                <a:solidFill>
                  <a:srgbClr val="FFFFFF"/>
                </a:solidFill>
              </a14:hiddenFill>
            </a:ext>
          </a:extLst>
        </p:spPr>
      </p:pic>
      <p:pic>
        <p:nvPicPr>
          <p:cNvPr id="201743" name="Picture 15">
            <a:extLst>
              <a:ext uri="{FF2B5EF4-FFF2-40B4-BE49-F238E27FC236}">
                <a16:creationId xmlns:a16="http://schemas.microsoft.com/office/drawing/2014/main" id="{CEAC0F11-B51B-4BFD-4602-0731397AD51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3830300" y="6972300"/>
            <a:ext cx="1028700" cy="10287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1744" name="Picture 16">
            <a:extLst>
              <a:ext uri="{FF2B5EF4-FFF2-40B4-BE49-F238E27FC236}">
                <a16:creationId xmlns:a16="http://schemas.microsoft.com/office/drawing/2014/main" id="{5ABD88C3-A408-B668-3BB3-195A5F4DA70F}"/>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2001500" y="3429000"/>
            <a:ext cx="1028700" cy="1028700"/>
          </a:xfrm>
          <a:prstGeom prst="rect">
            <a:avLst/>
          </a:prstGeom>
          <a:noFill/>
          <a:ln>
            <a:noFill/>
          </a:ln>
          <a:effectLst/>
          <a:extLst>
            <a:ext uri="{909E8E84-426E-40DD-AFC4-6F175D3DCCD1}">
              <a14:hiddenFill xmlns:a14="http://schemas.microsoft.com/office/drawing/2010/main">
                <a:solidFill>
                  <a:srgbClr val="FFFF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Freeform 8">
            <a:extLst>
              <a:ext uri="{FF2B5EF4-FFF2-40B4-BE49-F238E27FC236}">
                <a16:creationId xmlns:a16="http://schemas.microsoft.com/office/drawing/2014/main" id="{6C0335C6-745A-8510-C65A-5D538AF4B8FB}"/>
              </a:ext>
            </a:extLst>
          </p:cNvPr>
          <p:cNvSpPr/>
          <p:nvPr/>
        </p:nvSpPr>
        <p:spPr>
          <a:xfrm>
            <a:off x="515009" y="-61410"/>
            <a:ext cx="1752600" cy="1872989"/>
          </a:xfrm>
          <a:custGeom>
            <a:avLst/>
            <a:gdLst/>
            <a:ahLst/>
            <a:cxnLst/>
            <a:rect l="l" t="t" r="r" b="b"/>
            <a:pathLst>
              <a:path w="2735363" h="2735363">
                <a:moveTo>
                  <a:pt x="0" y="0"/>
                </a:moveTo>
                <a:lnTo>
                  <a:pt x="2735362" y="0"/>
                </a:lnTo>
                <a:lnTo>
                  <a:pt x="2735362" y="2735362"/>
                </a:lnTo>
                <a:lnTo>
                  <a:pt x="0" y="2735362"/>
                </a:lnTo>
                <a:lnTo>
                  <a:pt x="0" y="0"/>
                </a:lnTo>
                <a:close/>
              </a:path>
            </a:pathLst>
          </a:custGeom>
          <a:blipFill>
            <a:blip r:embed="rId5"/>
            <a:stretch>
              <a:fillRect/>
            </a:stretch>
          </a:blipFill>
        </p:spPr>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103774" y="-673070"/>
            <a:ext cx="3086100" cy="11633140"/>
            <a:chOff x="0" y="0"/>
            <a:chExt cx="812800" cy="3063872"/>
          </a:xfrm>
        </p:grpSpPr>
        <p:sp>
          <p:nvSpPr>
            <p:cNvPr id="3" name="Freeform 3"/>
            <p:cNvSpPr/>
            <p:nvPr/>
          </p:nvSpPr>
          <p:spPr>
            <a:xfrm>
              <a:off x="0" y="0"/>
              <a:ext cx="812800" cy="3063872"/>
            </a:xfrm>
            <a:custGeom>
              <a:avLst/>
              <a:gdLst/>
              <a:ahLst/>
              <a:cxnLst/>
              <a:rect l="l" t="t" r="r" b="b"/>
              <a:pathLst>
                <a:path w="812800" h="3063872">
                  <a:moveTo>
                    <a:pt x="0" y="0"/>
                  </a:moveTo>
                  <a:lnTo>
                    <a:pt x="812800" y="0"/>
                  </a:lnTo>
                  <a:lnTo>
                    <a:pt x="812800" y="3063872"/>
                  </a:lnTo>
                  <a:lnTo>
                    <a:pt x="0" y="3063872"/>
                  </a:lnTo>
                  <a:close/>
                </a:path>
              </a:pathLst>
            </a:custGeom>
            <a:solidFill>
              <a:srgbClr val="FFF5F5"/>
            </a:solidFill>
          </p:spPr>
        </p:sp>
        <p:sp>
          <p:nvSpPr>
            <p:cNvPr id="4" name="TextBox 4"/>
            <p:cNvSpPr txBox="1"/>
            <p:nvPr/>
          </p:nvSpPr>
          <p:spPr>
            <a:xfrm>
              <a:off x="0" y="-38100"/>
              <a:ext cx="812800" cy="85090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343334" y="1590916"/>
            <a:ext cx="7303489" cy="7105168"/>
          </a:xfrm>
          <a:custGeom>
            <a:avLst/>
            <a:gdLst/>
            <a:ahLst/>
            <a:cxnLst/>
            <a:rect l="l" t="t" r="r" b="b"/>
            <a:pathLst>
              <a:path w="7303489" h="7105168">
                <a:moveTo>
                  <a:pt x="0" y="0"/>
                </a:moveTo>
                <a:lnTo>
                  <a:pt x="7303490" y="0"/>
                </a:lnTo>
                <a:lnTo>
                  <a:pt x="7303490" y="7105168"/>
                </a:lnTo>
                <a:lnTo>
                  <a:pt x="0" y="7105168"/>
                </a:lnTo>
                <a:lnTo>
                  <a:pt x="0" y="0"/>
                </a:lnTo>
                <a:close/>
              </a:path>
            </a:pathLst>
          </a:custGeom>
          <a:blipFill>
            <a:blip r:embed="rId2"/>
            <a:stretch>
              <a:fillRect l="-22963" r="-22963"/>
            </a:stretch>
          </a:blipFill>
        </p:spPr>
      </p:sp>
      <p:sp>
        <p:nvSpPr>
          <p:cNvPr id="6" name="TextBox 6"/>
          <p:cNvSpPr txBox="1"/>
          <p:nvPr/>
        </p:nvSpPr>
        <p:spPr>
          <a:xfrm>
            <a:off x="769694" y="3713901"/>
            <a:ext cx="10063222" cy="2112265"/>
          </a:xfrm>
          <a:prstGeom prst="rect">
            <a:avLst/>
          </a:prstGeom>
        </p:spPr>
        <p:txBody>
          <a:bodyPr lIns="0" tIns="0" rIns="0" bIns="0" rtlCol="0" anchor="t">
            <a:spAutoFit/>
          </a:bodyPr>
          <a:lstStyle/>
          <a:p>
            <a:pPr>
              <a:lnSpc>
                <a:spcPts val="16638"/>
              </a:lnSpc>
            </a:pPr>
            <a:r>
              <a:rPr lang="en-US" sz="14100">
                <a:solidFill>
                  <a:srgbClr val="FFFFFF"/>
                </a:solidFill>
                <a:latin typeface="Biryani Bold Bold"/>
              </a:rPr>
              <a:t>GRACIAS</a:t>
            </a:r>
          </a:p>
        </p:txBody>
      </p:sp>
      <p:sp>
        <p:nvSpPr>
          <p:cNvPr id="7" name="TextBox 7"/>
          <p:cNvSpPr txBox="1"/>
          <p:nvPr/>
        </p:nvSpPr>
        <p:spPr>
          <a:xfrm>
            <a:off x="995262" y="5395800"/>
            <a:ext cx="10609179" cy="860731"/>
          </a:xfrm>
          <a:prstGeom prst="rect">
            <a:avLst/>
          </a:prstGeom>
        </p:spPr>
        <p:txBody>
          <a:bodyPr lIns="0" tIns="0" rIns="0" bIns="0" rtlCol="0" anchor="t">
            <a:spAutoFit/>
          </a:bodyPr>
          <a:lstStyle/>
          <a:p>
            <a:pPr>
              <a:lnSpc>
                <a:spcPts val="7158"/>
              </a:lnSpc>
              <a:spcBef>
                <a:spcPct val="0"/>
              </a:spcBef>
            </a:pPr>
            <a:r>
              <a:rPr lang="en-US" sz="5112" dirty="0">
                <a:solidFill>
                  <a:srgbClr val="FFFFFF"/>
                </a:solidFill>
                <a:latin typeface="Open Sauce"/>
              </a:rPr>
              <a:t>¡</a:t>
            </a:r>
            <a:r>
              <a:rPr lang="en-US" sz="5112" dirty="0" err="1">
                <a:solidFill>
                  <a:srgbClr val="FFFFFF"/>
                </a:solidFill>
                <a:latin typeface="Open Sauce"/>
              </a:rPr>
              <a:t>Hora</a:t>
            </a:r>
            <a:r>
              <a:rPr lang="en-US" sz="5112" dirty="0">
                <a:solidFill>
                  <a:srgbClr val="FFFFFF"/>
                </a:solidFill>
                <a:latin typeface="Open Sauce"/>
              </a:rPr>
              <a:t> de </a:t>
            </a:r>
            <a:r>
              <a:rPr lang="en-US" sz="5112" dirty="0" err="1">
                <a:solidFill>
                  <a:srgbClr val="FFFFFF"/>
                </a:solidFill>
                <a:latin typeface="Open Sauce"/>
              </a:rPr>
              <a:t>Conversar</a:t>
            </a:r>
            <a:r>
              <a:rPr lang="en-US" sz="5112" dirty="0">
                <a:solidFill>
                  <a:srgbClr val="FFFFFF"/>
                </a:solidFill>
                <a:latin typeface="Open Sauce"/>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922</TotalTime>
  <Words>3000</Words>
  <Application>Microsoft Office PowerPoint</Application>
  <PresentationFormat>Personalizado</PresentationFormat>
  <Paragraphs>268</Paragraphs>
  <Slides>54</Slides>
  <Notes>11</Notes>
  <HiddenSlides>0</HiddenSlides>
  <MMClips>0</MMClips>
  <ScaleCrop>false</ScaleCrop>
  <HeadingPairs>
    <vt:vector size="8" baseType="variant">
      <vt:variant>
        <vt:lpstr>Fuentes usadas</vt:lpstr>
      </vt:variant>
      <vt:variant>
        <vt:i4>10</vt:i4>
      </vt:variant>
      <vt:variant>
        <vt:lpstr>Tema</vt:lpstr>
      </vt:variant>
      <vt:variant>
        <vt:i4>1</vt:i4>
      </vt:variant>
      <vt:variant>
        <vt:lpstr>Servidores OLE incrustados</vt:lpstr>
      </vt:variant>
      <vt:variant>
        <vt:i4>1</vt:i4>
      </vt:variant>
      <vt:variant>
        <vt:lpstr>Títulos de diapositiva</vt:lpstr>
      </vt:variant>
      <vt:variant>
        <vt:i4>54</vt:i4>
      </vt:variant>
    </vt:vector>
  </HeadingPairs>
  <TitlesOfParts>
    <vt:vector size="66" baseType="lpstr">
      <vt:lpstr>Biryani Bold Bold</vt:lpstr>
      <vt:lpstr>Wingdings</vt:lpstr>
      <vt:lpstr>Symbol</vt:lpstr>
      <vt:lpstr>Arial</vt:lpstr>
      <vt:lpstr>Times New Roman</vt:lpstr>
      <vt:lpstr>Biryani Bold</vt:lpstr>
      <vt:lpstr>Calibri</vt:lpstr>
      <vt:lpstr>Open Sauce</vt:lpstr>
      <vt:lpstr>Tahoma</vt:lpstr>
      <vt:lpstr>__Noto_Sans_455659</vt:lpstr>
      <vt:lpstr>Office Theme</vt:lpstr>
      <vt:lpstr>Clip</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Cómo Trabaja la Electricidad</vt:lpstr>
      <vt:lpstr>Cómo Trabaja la Electricidad</vt:lpstr>
      <vt:lpstr>Peligro Eléctrico</vt:lpstr>
      <vt:lpstr>Conectar a Tierra Apropiadamente</vt:lpstr>
      <vt:lpstr>Partes Eléctricas Expuestas</vt:lpstr>
      <vt:lpstr>Partes Eléctricas Expuestas</vt:lpstr>
      <vt:lpstr>Partes Eléctricas Expuestas</vt:lpstr>
      <vt:lpstr>Cableado Inadecuado</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 FORMATO</dc:title>
  <dc:creator>usuario</dc:creator>
  <cp:lastModifiedBy>Admin</cp:lastModifiedBy>
  <cp:revision>53</cp:revision>
  <dcterms:created xsi:type="dcterms:W3CDTF">2006-08-16T00:00:00Z</dcterms:created>
  <dcterms:modified xsi:type="dcterms:W3CDTF">2025-02-18T16:26:37Z</dcterms:modified>
  <dc:identifier>DAFluNEmuIg</dc:identifier>
</cp:coreProperties>
</file>